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5" r:id="rId19"/>
    <p:sldId id="272" r:id="rId20"/>
    <p:sldId id="279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hiti%20Oil\Tahiti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r%20mats\live%20oil%203\Well%20340%20Asp.%20Grad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ositional%20gradient\Tahiti%20Oil\Tahiti%20Asp.%20Comg.%20Grading%20Isotherm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ositional%20gradient\Tar%20mats\live%20oil%203\Well%20340%20Asphaltene%20Grading%20Isotherm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One-Third%20Rule%20Aplications\Pc%20and%20Tc\Mixtures\Tc%20and%20Pc%20for%20Mixtures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One-Third%20Rule%20Aplications\Polarizability\Polarizability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One-Third%20Rule%20Aplications\Pc%20and%20Tc\Mixtures\Tc%20and%20Pc%20for%20Mixtures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One-Third%20Rule%20Aplications\Polarizability\Polarizability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ummer%20work\live%20oil%203%20(Well%20SB-340)\same%20kij\Well%2034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hiti%20Oil\Tahiti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hiti%20Oil\Tahiti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hiti%20Oil\Tahiti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ositional%20gradient\Tahiti%20Oil\Tahiti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ositional%20gradient\Tahiti%20Oil\Tahiti%20Asp.%20Comg.%20Grading%20Isotherm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compositional%20gradient\live%20oil%202\same%20kij\Well%20226%20Asp.%20Grad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compositional%20gradient\Tar%20mats\live%20oil%203\Well%20340%20Asp.%20Grad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STO + Precipitant</a:t>
            </a:r>
            <a:endParaRPr lang="en-US" sz="1600" dirty="0"/>
          </a:p>
        </c:rich>
      </c:tx>
      <c:layout>
        <c:manualLayout>
          <c:xMode val="edge"/>
          <c:yMode val="edge"/>
          <c:x val="0.33517632411333198"/>
          <c:y val="2.438033319788703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324433003566862"/>
          <c:y val="4.1650889814464215E-2"/>
          <c:w val="0.79345968773134057"/>
          <c:h val="0.82196763931581662"/>
        </c:manualLayout>
      </c:layout>
      <c:scatterChart>
        <c:scatterStyle val="smoothMarker"/>
        <c:ser>
          <c:idx val="0"/>
          <c:order val="0"/>
          <c:tx>
            <c:v>Bubble pressure with C1 added to STO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'Bu P &amp; AOP'!$A$2:$A$7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63.9</c:v>
                </c:pt>
                <c:pt idx="4">
                  <c:v>70</c:v>
                </c:pt>
                <c:pt idx="5">
                  <c:v>79</c:v>
                </c:pt>
              </c:numCache>
            </c:numRef>
          </c:xVal>
          <c:yVal>
            <c:numRef>
              <c:f>'Bu P &amp; AOP'!$B$2:$B$7</c:f>
              <c:numCache>
                <c:formatCode>General</c:formatCode>
                <c:ptCount val="6"/>
                <c:pt idx="0">
                  <c:v>420.01404990638719</c:v>
                </c:pt>
                <c:pt idx="1">
                  <c:v>1597.7435700198498</c:v>
                </c:pt>
                <c:pt idx="2">
                  <c:v>3741.9056734686487</c:v>
                </c:pt>
                <c:pt idx="3">
                  <c:v>6348.2709202517344</c:v>
                </c:pt>
                <c:pt idx="4">
                  <c:v>7673.0636087955554</c:v>
                </c:pt>
                <c:pt idx="5">
                  <c:v>10191.780060389694</c:v>
                </c:pt>
              </c:numCache>
            </c:numRef>
          </c:yVal>
          <c:smooth val="1"/>
        </c:ser>
        <c:ser>
          <c:idx val="1"/>
          <c:order val="1"/>
          <c:tx>
            <c:v>AOP with C1 added to STO</c:v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'Bu P &amp; AOP'!$D$2:$D$5</c:f>
              <c:numCache>
                <c:formatCode>General</c:formatCode>
                <c:ptCount val="4"/>
                <c:pt idx="0">
                  <c:v>62.6</c:v>
                </c:pt>
                <c:pt idx="1">
                  <c:v>62.6</c:v>
                </c:pt>
                <c:pt idx="2">
                  <c:v>64</c:v>
                </c:pt>
                <c:pt idx="3">
                  <c:v>66</c:v>
                </c:pt>
              </c:numCache>
            </c:numRef>
          </c:xVal>
          <c:yVal>
            <c:numRef>
              <c:f>'Bu P &amp; AOP'!$E$2:$E$5</c:f>
              <c:numCache>
                <c:formatCode>General</c:formatCode>
                <c:ptCount val="4"/>
                <c:pt idx="0">
                  <c:v>6098.1181566283594</c:v>
                </c:pt>
                <c:pt idx="1">
                  <c:v>6098.1181566283094</c:v>
                </c:pt>
                <c:pt idx="2">
                  <c:v>7859.0112027690402</c:v>
                </c:pt>
                <c:pt idx="3">
                  <c:v>13160.245915496027</c:v>
                </c:pt>
              </c:numCache>
            </c:numRef>
          </c:yVal>
          <c:smooth val="1"/>
        </c:ser>
        <c:ser>
          <c:idx val="2"/>
          <c:order val="2"/>
          <c:tx>
            <c:v>Bubble pressure with C2 added to STO</c:v>
          </c:tx>
          <c:spPr>
            <a:ln w="254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'Bu P &amp; AOP'!$A$10:$A$15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58.9</c:v>
                </c:pt>
                <c:pt idx="4">
                  <c:v>70</c:v>
                </c:pt>
                <c:pt idx="5">
                  <c:v>80</c:v>
                </c:pt>
              </c:numCache>
            </c:numRef>
          </c:xVal>
          <c:yVal>
            <c:numRef>
              <c:f>'Bu P &amp; AOP'!$B$10:$B$15</c:f>
              <c:numCache>
                <c:formatCode>General</c:formatCode>
                <c:ptCount val="6"/>
                <c:pt idx="0">
                  <c:v>77.770341486782854</c:v>
                </c:pt>
                <c:pt idx="1">
                  <c:v>262.39631342149215</c:v>
                </c:pt>
                <c:pt idx="2">
                  <c:v>435.76793428458194</c:v>
                </c:pt>
                <c:pt idx="3">
                  <c:v>621.35043886423796</c:v>
                </c:pt>
                <c:pt idx="4">
                  <c:v>827.99823288369919</c:v>
                </c:pt>
                <c:pt idx="5">
                  <c:v>1109.8430251603891</c:v>
                </c:pt>
              </c:numCache>
            </c:numRef>
          </c:yVal>
          <c:smooth val="1"/>
        </c:ser>
        <c:ser>
          <c:idx val="3"/>
          <c:order val="3"/>
          <c:tx>
            <c:v>AOP with C2 added to STO</c:v>
          </c:tx>
          <c:spPr>
            <a:ln w="25400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'Bu P &amp; AOP'!$D$10:$D$12</c:f>
              <c:numCache>
                <c:formatCode>General</c:formatCode>
                <c:ptCount val="3"/>
                <c:pt idx="0">
                  <c:v>56.5</c:v>
                </c:pt>
                <c:pt idx="1">
                  <c:v>58.9</c:v>
                </c:pt>
                <c:pt idx="2">
                  <c:v>59.5</c:v>
                </c:pt>
              </c:numCache>
            </c:numRef>
          </c:xVal>
          <c:yVal>
            <c:numRef>
              <c:f>'Bu P &amp; AOP'!$E$10:$E$12</c:f>
              <c:numCache>
                <c:formatCode>General</c:formatCode>
                <c:ptCount val="3"/>
                <c:pt idx="0">
                  <c:v>599.19297172711094</c:v>
                </c:pt>
                <c:pt idx="1">
                  <c:v>3278.1696703739335</c:v>
                </c:pt>
                <c:pt idx="2">
                  <c:v>4629.3343144686123</c:v>
                </c:pt>
              </c:numCache>
            </c:numRef>
          </c:yVal>
          <c:smooth val="1"/>
        </c:ser>
        <c:ser>
          <c:idx val="4"/>
          <c:order val="4"/>
          <c:tx>
            <c:v>Bubble pressure with C3 added to STO</c:v>
          </c:tx>
          <c:spPr>
            <a:ln w="25400">
              <a:solidFill>
                <a:srgbClr val="0070C0"/>
              </a:solidFill>
              <a:prstDash val="lgDashDot"/>
            </a:ln>
          </c:spPr>
          <c:marker>
            <c:symbol val="none"/>
          </c:marker>
          <c:xVal>
            <c:numRef>
              <c:f>'Bu P &amp; AOP'!$A$18:$A$23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60.5</c:v>
                </c:pt>
                <c:pt idx="4">
                  <c:v>70</c:v>
                </c:pt>
                <c:pt idx="5">
                  <c:v>90</c:v>
                </c:pt>
              </c:numCache>
            </c:numRef>
          </c:xVal>
          <c:yVal>
            <c:numRef>
              <c:f>'Bu P &amp; AOP'!$B$18:$B$23</c:f>
              <c:numCache>
                <c:formatCode>General</c:formatCode>
                <c:ptCount val="6"/>
                <c:pt idx="0">
                  <c:v>25.661043098650737</c:v>
                </c:pt>
                <c:pt idx="1">
                  <c:v>82.303742925183258</c:v>
                </c:pt>
                <c:pt idx="2">
                  <c:v>129.68039075986852</c:v>
                </c:pt>
                <c:pt idx="3">
                  <c:v>173.08093755718144</c:v>
                </c:pt>
                <c:pt idx="4">
                  <c:v>216.23035234588531</c:v>
                </c:pt>
                <c:pt idx="5">
                  <c:v>279.75779706642567</c:v>
                </c:pt>
              </c:numCache>
            </c:numRef>
          </c:yVal>
          <c:smooth val="1"/>
        </c:ser>
        <c:ser>
          <c:idx val="6"/>
          <c:order val="5"/>
          <c:tx>
            <c:v>Experimental Bubble Pressure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'Bu P &amp; AOP'!$B$26:$B$28</c:f>
              <c:numCache>
                <c:formatCode>General</c:formatCode>
                <c:ptCount val="3"/>
                <c:pt idx="0">
                  <c:v>63.9</c:v>
                </c:pt>
                <c:pt idx="1">
                  <c:v>58.9</c:v>
                </c:pt>
                <c:pt idx="2">
                  <c:v>60.5</c:v>
                </c:pt>
              </c:numCache>
            </c:numRef>
          </c:xVal>
          <c:yVal>
            <c:numRef>
              <c:f>'Bu P &amp; AOP'!$C$26:$C$28</c:f>
              <c:numCache>
                <c:formatCode>General</c:formatCode>
                <c:ptCount val="3"/>
                <c:pt idx="0">
                  <c:v>5900</c:v>
                </c:pt>
                <c:pt idx="1">
                  <c:v>800</c:v>
                </c:pt>
                <c:pt idx="2">
                  <c:v>180</c:v>
                </c:pt>
              </c:numCache>
            </c:numRef>
          </c:yVal>
          <c:smooth val="1"/>
        </c:ser>
        <c:ser>
          <c:idx val="7"/>
          <c:order val="6"/>
          <c:tx>
            <c:v>Experimental AOP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C00000"/>
                </a:solidFill>
              </a:ln>
            </c:spPr>
          </c:marker>
          <c:xVal>
            <c:numRef>
              <c:f>'Bu P &amp; AOP'!$B$32:$B$34</c:f>
              <c:numCache>
                <c:formatCode>General</c:formatCode>
                <c:ptCount val="3"/>
                <c:pt idx="0">
                  <c:v>63.9</c:v>
                </c:pt>
                <c:pt idx="1">
                  <c:v>58.9</c:v>
                </c:pt>
                <c:pt idx="2">
                  <c:v>60.5</c:v>
                </c:pt>
              </c:numCache>
            </c:numRef>
          </c:xVal>
          <c:yVal>
            <c:numRef>
              <c:f>'Bu P &amp; AOP'!$C$32:$C$34</c:f>
              <c:numCache>
                <c:formatCode>General</c:formatCode>
                <c:ptCount val="3"/>
                <c:pt idx="0">
                  <c:v>7900</c:v>
                </c:pt>
                <c:pt idx="1">
                  <c:v>3000</c:v>
                </c:pt>
                <c:pt idx="2">
                  <c:v>3000</c:v>
                </c:pt>
              </c:numCache>
            </c:numRef>
          </c:yVal>
          <c:smooth val="1"/>
        </c:ser>
        <c:axId val="68702208"/>
        <c:axId val="68704512"/>
      </c:scatterChart>
      <c:valAx>
        <c:axId val="68702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Amount of asphaltene precipitating agent added (Mole %)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04512"/>
        <c:crosses val="autoZero"/>
        <c:crossBetween val="midCat"/>
      </c:valAx>
      <c:valAx>
        <c:axId val="68704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Pressure (</a:t>
                </a:r>
                <a:r>
                  <a:rPr lang="en-US" sz="1200" dirty="0" err="1"/>
                  <a:t>Psia</a:t>
                </a:r>
                <a:r>
                  <a:rPr lang="en-US" sz="1200" dirty="0"/>
                  <a:t>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02208"/>
        <c:crosses val="autoZero"/>
        <c:crossBetween val="midCat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57174103237259"/>
          <c:y val="0.19505030621172359"/>
          <c:w val="0.80479636920384967"/>
          <c:h val="0.77527376786235036"/>
        </c:manualLayout>
      </c:layout>
      <c:scatterChart>
        <c:scatterStyle val="smoothMarker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'Tar Mat'!$R$23:$R$44</c:f>
              <c:numCache>
                <c:formatCode>General</c:formatCode>
                <c:ptCount val="22"/>
                <c:pt idx="0">
                  <c:v>2.3270927658040992</c:v>
                </c:pt>
                <c:pt idx="1">
                  <c:v>2.8009523237900593</c:v>
                </c:pt>
                <c:pt idx="2">
                  <c:v>4.1449462856536083</c:v>
                </c:pt>
                <c:pt idx="3">
                  <c:v>6.4943985182402875</c:v>
                </c:pt>
                <c:pt idx="4">
                  <c:v>8.5561504161166848</c:v>
                </c:pt>
                <c:pt idx="5">
                  <c:v>10.174132902343471</c:v>
                </c:pt>
                <c:pt idx="6">
                  <c:v>11.017380886279916</c:v>
                </c:pt>
                <c:pt idx="7">
                  <c:v>12.643901809135148</c:v>
                </c:pt>
                <c:pt idx="8">
                  <c:v>14.394532224616476</c:v>
                </c:pt>
                <c:pt idx="9">
                  <c:v>15.829823400743264</c:v>
                </c:pt>
                <c:pt idx="10">
                  <c:v>17.465793029251486</c:v>
                </c:pt>
                <c:pt idx="11">
                  <c:v>18.660111488158435</c:v>
                </c:pt>
                <c:pt idx="12">
                  <c:v>18.796006791592969</c:v>
                </c:pt>
                <c:pt idx="13">
                  <c:v>48.535390263753442</c:v>
                </c:pt>
                <c:pt idx="14">
                  <c:v>48.701763435616741</c:v>
                </c:pt>
                <c:pt idx="15">
                  <c:v>49.962949551104344</c:v>
                </c:pt>
                <c:pt idx="16">
                  <c:v>52.020091943933487</c:v>
                </c:pt>
                <c:pt idx="17">
                  <c:v>54.43083216601557</c:v>
                </c:pt>
                <c:pt idx="18">
                  <c:v>64.18259970116398</c:v>
                </c:pt>
                <c:pt idx="19">
                  <c:v>72.672481247978496</c:v>
                </c:pt>
                <c:pt idx="20">
                  <c:v>78.679823638747891</c:v>
                </c:pt>
                <c:pt idx="21">
                  <c:v>83.264739358180279</c:v>
                </c:pt>
              </c:numCache>
            </c:numRef>
          </c:xVal>
          <c:yVal>
            <c:numRef>
              <c:f>'Tar Mat'!$Q$23:$Q$44</c:f>
              <c:numCache>
                <c:formatCode>General</c:formatCode>
                <c:ptCount val="22"/>
                <c:pt idx="0">
                  <c:v>7835.9580052493375</c:v>
                </c:pt>
                <c:pt idx="1">
                  <c:v>8000</c:v>
                </c:pt>
                <c:pt idx="2">
                  <c:v>8328.083989501305</c:v>
                </c:pt>
                <c:pt idx="3">
                  <c:v>8656.167979002621</c:v>
                </c:pt>
                <c:pt idx="4">
                  <c:v>8820.2099737531789</c:v>
                </c:pt>
                <c:pt idx="5">
                  <c:v>8902.2309711286089</c:v>
                </c:pt>
                <c:pt idx="6">
                  <c:v>8935.0393700787408</c:v>
                </c:pt>
                <c:pt idx="7">
                  <c:v>8984.251968503937</c:v>
                </c:pt>
                <c:pt idx="8">
                  <c:v>9017.0603674540671</c:v>
                </c:pt>
                <c:pt idx="9">
                  <c:v>9033.4645669291331</c:v>
                </c:pt>
                <c:pt idx="10">
                  <c:v>9043.3070866140661</c:v>
                </c:pt>
                <c:pt idx="11">
                  <c:v>9045.7677165354326</c:v>
                </c:pt>
                <c:pt idx="12">
                  <c:v>9045.833333333323</c:v>
                </c:pt>
                <c:pt idx="13">
                  <c:v>9045.9317585303015</c:v>
                </c:pt>
                <c:pt idx="14">
                  <c:v>9049.8687664041008</c:v>
                </c:pt>
                <c:pt idx="15">
                  <c:v>9082.677165354331</c:v>
                </c:pt>
                <c:pt idx="16">
                  <c:v>9148.2939632545931</c:v>
                </c:pt>
                <c:pt idx="17">
                  <c:v>9246.7191601049908</c:v>
                </c:pt>
                <c:pt idx="18">
                  <c:v>9968.503937007863</c:v>
                </c:pt>
                <c:pt idx="19">
                  <c:v>11280.839895013123</c:v>
                </c:pt>
                <c:pt idx="20">
                  <c:v>12921.259842519805</c:v>
                </c:pt>
                <c:pt idx="21">
                  <c:v>14889.763779527559</c:v>
                </c:pt>
              </c:numCache>
            </c:numRef>
          </c:yVal>
          <c:smooth val="1"/>
        </c:ser>
        <c:axId val="70175744"/>
        <c:axId val="68768896"/>
      </c:scatterChart>
      <c:valAx>
        <c:axId val="70175744"/>
        <c:scaling>
          <c:orientation val="minMax"/>
          <c:max val="60"/>
          <c:min val="0"/>
        </c:scaling>
        <c:axPos val="t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 smtClean="0"/>
                  <a:t>Asphaltene </a:t>
                </a:r>
                <a:r>
                  <a:rPr lang="en-US" sz="1400" b="0" dirty="0"/>
                  <a:t>W</a:t>
                </a:r>
                <a:r>
                  <a:rPr lang="en-US" sz="1400" b="0" dirty="0" smtClean="0"/>
                  <a:t>eight % in STO</a:t>
                </a:r>
                <a:endParaRPr lang="en-US" sz="14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68896"/>
        <c:crosses val="autoZero"/>
        <c:crossBetween val="midCat"/>
      </c:valAx>
      <c:valAx>
        <c:axId val="68768896"/>
        <c:scaling>
          <c:orientation val="maxMin"/>
          <c:max val="9250"/>
          <c:min val="7800"/>
        </c:scaling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Depth (ft)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175744"/>
        <c:crosses val="autoZero"/>
        <c:crossBetween val="midCat"/>
        <c:majorUnit val="3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68692729198324"/>
          <c:y val="0.15927704694335656"/>
          <c:w val="0.76303011465672121"/>
          <c:h val="0.80872885745851153"/>
        </c:manualLayout>
      </c:layout>
      <c:scatterChart>
        <c:scatterStyle val="smoothMarker"/>
        <c:ser>
          <c:idx val="0"/>
          <c:order val="0"/>
          <c:tx>
            <c:v>T = 200 F</c:v>
          </c:tx>
          <c:spPr>
            <a:ln w="254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'Ploted Together'!$B$2:$B$17</c:f>
              <c:numCache>
                <c:formatCode>General</c:formatCode>
                <c:ptCount val="16"/>
                <c:pt idx="0">
                  <c:v>2.306446429327762</c:v>
                </c:pt>
                <c:pt idx="1">
                  <c:v>2.6777545745768432</c:v>
                </c:pt>
                <c:pt idx="2">
                  <c:v>3.0853652857947047</c:v>
                </c:pt>
                <c:pt idx="3">
                  <c:v>3.5272051144530123</c:v>
                </c:pt>
                <c:pt idx="4">
                  <c:v>3.9998800035998765</c:v>
                </c:pt>
                <c:pt idx="5">
                  <c:v>4.498745082904458</c:v>
                </c:pt>
                <c:pt idx="6">
                  <c:v>5.0180914304954047</c:v>
                </c:pt>
                <c:pt idx="7">
                  <c:v>6.0918450758711815</c:v>
                </c:pt>
                <c:pt idx="8">
                  <c:v>7.1661938499108695</c:v>
                </c:pt>
                <c:pt idx="9">
                  <c:v>8.1898697496526083</c:v>
                </c:pt>
                <c:pt idx="10">
                  <c:v>9.122390673171461</c:v>
                </c:pt>
                <c:pt idx="11">
                  <c:v>9.9364204133387162</c:v>
                </c:pt>
                <c:pt idx="12">
                  <c:v>10.616634029897074</c:v>
                </c:pt>
                <c:pt idx="13">
                  <c:v>11.157047528859982</c:v>
                </c:pt>
                <c:pt idx="14">
                  <c:v>11.558214987153548</c:v>
                </c:pt>
                <c:pt idx="15">
                  <c:v>11.824932278642114</c:v>
                </c:pt>
              </c:numCache>
            </c:numRef>
          </c:xVal>
          <c:yVal>
            <c:numRef>
              <c:f>'Ploted Together'!$A$2:$A$17</c:f>
              <c:numCache>
                <c:formatCode>General</c:formatCode>
                <c:ptCount val="16"/>
                <c:pt idx="0">
                  <c:v>24151</c:v>
                </c:pt>
                <c:pt idx="1">
                  <c:v>24651</c:v>
                </c:pt>
                <c:pt idx="2">
                  <c:v>25151</c:v>
                </c:pt>
                <c:pt idx="3">
                  <c:v>25651</c:v>
                </c:pt>
                <c:pt idx="4">
                  <c:v>26151</c:v>
                </c:pt>
                <c:pt idx="5">
                  <c:v>26651</c:v>
                </c:pt>
                <c:pt idx="6">
                  <c:v>27151</c:v>
                </c:pt>
                <c:pt idx="7">
                  <c:v>28151</c:v>
                </c:pt>
                <c:pt idx="8">
                  <c:v>29151</c:v>
                </c:pt>
                <c:pt idx="9">
                  <c:v>30151</c:v>
                </c:pt>
                <c:pt idx="10">
                  <c:v>31151</c:v>
                </c:pt>
                <c:pt idx="11">
                  <c:v>32151</c:v>
                </c:pt>
                <c:pt idx="12">
                  <c:v>33151</c:v>
                </c:pt>
                <c:pt idx="13">
                  <c:v>34151</c:v>
                </c:pt>
                <c:pt idx="14">
                  <c:v>35151</c:v>
                </c:pt>
                <c:pt idx="15">
                  <c:v>36151</c:v>
                </c:pt>
              </c:numCache>
            </c:numRef>
          </c:yVal>
          <c:smooth val="1"/>
        </c:ser>
        <c:axId val="68782336"/>
        <c:axId val="68792704"/>
      </c:scatterChart>
      <c:valAx>
        <c:axId val="68782336"/>
        <c:scaling>
          <c:orientation val="minMax"/>
          <c:max val="15"/>
          <c:min val="2"/>
        </c:scaling>
        <c:axPos val="t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 smtClean="0"/>
                  <a:t>Asphaltene Weight % in STO</a:t>
                </a:r>
                <a:endParaRPr lang="en-US" sz="1400" b="0" dirty="0"/>
              </a:p>
            </c:rich>
          </c:tx>
          <c:layout/>
        </c:title>
        <c:numFmt formatCode="General" sourceLinked="1"/>
        <c:tickLblPos val="nextTo"/>
        <c:crossAx val="68792704"/>
        <c:crosses val="autoZero"/>
        <c:crossBetween val="midCat"/>
      </c:valAx>
      <c:valAx>
        <c:axId val="68792704"/>
        <c:scaling>
          <c:orientation val="maxMin"/>
          <c:max val="36500"/>
          <c:min val="24000"/>
        </c:scaling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Depth (ft)</a:t>
                </a:r>
                <a:endParaRPr lang="en-US" sz="1400" b="0" dirty="0"/>
              </a:p>
            </c:rich>
          </c:tx>
          <c:layout/>
        </c:title>
        <c:numFmt formatCode="General" sourceLinked="1"/>
        <c:tickLblPos val="nextTo"/>
        <c:crossAx val="68782336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973600174978123"/>
          <c:y val="0.47183836395450868"/>
          <c:w val="0.22382919698328838"/>
          <c:h val="0.16002111149149897"/>
        </c:manualLayout>
      </c:layout>
    </c:legend>
    <c:plotVisOnly val="1"/>
  </c:chart>
  <c:spPr>
    <a:ln>
      <a:solidFill>
        <a:schemeClr val="tx1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722814890074222"/>
          <c:y val="0.16334991316663591"/>
          <c:w val="0.74369020404707886"/>
          <c:h val="0.80407335592686857"/>
        </c:manualLayout>
      </c:layout>
      <c:scatterChart>
        <c:scatterStyle val="smoothMarker"/>
        <c:ser>
          <c:idx val="3"/>
          <c:order val="0"/>
          <c:tx>
            <c:v>P = 3500 Psia</c:v>
          </c:tx>
          <c:spPr>
            <a:ln w="25400"/>
          </c:spPr>
          <c:marker>
            <c:symbol val="none"/>
          </c:marker>
          <c:xVal>
            <c:numRef>
              <c:f>'Press. Plots'!$K$2:$K$13</c:f>
              <c:numCache>
                <c:formatCode>General</c:formatCode>
                <c:ptCount val="12"/>
                <c:pt idx="0">
                  <c:v>2.3345352281664402</c:v>
                </c:pt>
                <c:pt idx="1">
                  <c:v>2.8009523237900766</c:v>
                </c:pt>
                <c:pt idx="2">
                  <c:v>5.5248538444972919</c:v>
                </c:pt>
                <c:pt idx="3">
                  <c:v>9.9294231978711434</c:v>
                </c:pt>
                <c:pt idx="4">
                  <c:v>11.695862487769999</c:v>
                </c:pt>
                <c:pt idx="5">
                  <c:v>13.195442069663436</c:v>
                </c:pt>
                <c:pt idx="6">
                  <c:v>15.085593274622576</c:v>
                </c:pt>
                <c:pt idx="7">
                  <c:v>54.80420511467419</c:v>
                </c:pt>
                <c:pt idx="8">
                  <c:v>56.003735169351614</c:v>
                </c:pt>
                <c:pt idx="9">
                  <c:v>63.642915764724371</c:v>
                </c:pt>
                <c:pt idx="10">
                  <c:v>70.972167965321532</c:v>
                </c:pt>
                <c:pt idx="11">
                  <c:v>77.302669203696411</c:v>
                </c:pt>
              </c:numCache>
            </c:numRef>
          </c:xVal>
          <c:yVal>
            <c:numRef>
              <c:f>'Press. Plots'!$J$2:$J$13</c:f>
              <c:numCache>
                <c:formatCode>General</c:formatCode>
                <c:ptCount val="12"/>
                <c:pt idx="0">
                  <c:v>7850</c:v>
                </c:pt>
                <c:pt idx="1">
                  <c:v>8000</c:v>
                </c:pt>
                <c:pt idx="2">
                  <c:v>8500</c:v>
                </c:pt>
                <c:pt idx="3">
                  <c:v>8800</c:v>
                </c:pt>
                <c:pt idx="4">
                  <c:v>8850</c:v>
                </c:pt>
                <c:pt idx="5">
                  <c:v>8875</c:v>
                </c:pt>
                <c:pt idx="6">
                  <c:v>8890</c:v>
                </c:pt>
                <c:pt idx="7">
                  <c:v>8895</c:v>
                </c:pt>
                <c:pt idx="8">
                  <c:v>8950</c:v>
                </c:pt>
                <c:pt idx="9">
                  <c:v>9500</c:v>
                </c:pt>
                <c:pt idx="10">
                  <c:v>10500</c:v>
                </c:pt>
                <c:pt idx="11">
                  <c:v>12000</c:v>
                </c:pt>
              </c:numCache>
            </c:numRef>
          </c:yVal>
          <c:smooth val="1"/>
        </c:ser>
        <c:ser>
          <c:idx val="0"/>
          <c:order val="1"/>
          <c:tx>
            <c:v>P = 4000 Psia</c:v>
          </c:tx>
          <c:spPr>
            <a:ln w="25400"/>
          </c:spPr>
          <c:marker>
            <c:symbol val="none"/>
          </c:marker>
          <c:xVal>
            <c:numRef>
              <c:f>'Press. Plots'!$B$2:$B$22</c:f>
              <c:numCache>
                <c:formatCode>General</c:formatCode>
                <c:ptCount val="21"/>
                <c:pt idx="0">
                  <c:v>2.3270927658040992</c:v>
                </c:pt>
                <c:pt idx="1">
                  <c:v>2.8009523237900766</c:v>
                </c:pt>
                <c:pt idx="2">
                  <c:v>4.1449462856536083</c:v>
                </c:pt>
                <c:pt idx="3">
                  <c:v>6.4943985182402875</c:v>
                </c:pt>
                <c:pt idx="4">
                  <c:v>8.5561504161166848</c:v>
                </c:pt>
                <c:pt idx="5">
                  <c:v>10.174132902343471</c:v>
                </c:pt>
                <c:pt idx="6">
                  <c:v>11.017380886279916</c:v>
                </c:pt>
                <c:pt idx="7">
                  <c:v>12.643901809135148</c:v>
                </c:pt>
                <c:pt idx="8">
                  <c:v>14.394532224616471</c:v>
                </c:pt>
                <c:pt idx="9">
                  <c:v>15.829823400743264</c:v>
                </c:pt>
                <c:pt idx="10">
                  <c:v>17.465793029251486</c:v>
                </c:pt>
                <c:pt idx="11">
                  <c:v>18.660111488158435</c:v>
                </c:pt>
                <c:pt idx="12">
                  <c:v>18.796006791592969</c:v>
                </c:pt>
                <c:pt idx="13">
                  <c:v>48.535390263753442</c:v>
                </c:pt>
                <c:pt idx="14">
                  <c:v>48.701763435617089</c:v>
                </c:pt>
                <c:pt idx="15">
                  <c:v>49.962949551104344</c:v>
                </c:pt>
                <c:pt idx="16">
                  <c:v>52.020091943933487</c:v>
                </c:pt>
                <c:pt idx="17">
                  <c:v>54.43083216601557</c:v>
                </c:pt>
                <c:pt idx="18">
                  <c:v>64.18259970116398</c:v>
                </c:pt>
                <c:pt idx="19">
                  <c:v>72.672481247979306</c:v>
                </c:pt>
                <c:pt idx="20">
                  <c:v>78.679823638747891</c:v>
                </c:pt>
              </c:numCache>
            </c:numRef>
          </c:xVal>
          <c:yVal>
            <c:numRef>
              <c:f>'Press. Plots'!$A$2:$A$22</c:f>
              <c:numCache>
                <c:formatCode>General</c:formatCode>
                <c:ptCount val="21"/>
                <c:pt idx="0">
                  <c:v>7835.9580052493375</c:v>
                </c:pt>
                <c:pt idx="1">
                  <c:v>8000</c:v>
                </c:pt>
                <c:pt idx="2">
                  <c:v>8328.083989501305</c:v>
                </c:pt>
                <c:pt idx="3">
                  <c:v>8656.167979002621</c:v>
                </c:pt>
                <c:pt idx="4">
                  <c:v>8820.2099737532426</c:v>
                </c:pt>
                <c:pt idx="5">
                  <c:v>8902.2309711286089</c:v>
                </c:pt>
                <c:pt idx="6">
                  <c:v>8935.0393700787408</c:v>
                </c:pt>
                <c:pt idx="7">
                  <c:v>8984.251968503937</c:v>
                </c:pt>
                <c:pt idx="8">
                  <c:v>9017.0603674540671</c:v>
                </c:pt>
                <c:pt idx="9">
                  <c:v>9033.4645669291331</c:v>
                </c:pt>
                <c:pt idx="10">
                  <c:v>9043.3070866141315</c:v>
                </c:pt>
                <c:pt idx="11">
                  <c:v>9045.7677165354326</c:v>
                </c:pt>
                <c:pt idx="12">
                  <c:v>9045.833333333323</c:v>
                </c:pt>
                <c:pt idx="13">
                  <c:v>9045.9317585302306</c:v>
                </c:pt>
                <c:pt idx="14">
                  <c:v>9049.8687664041609</c:v>
                </c:pt>
                <c:pt idx="15">
                  <c:v>9082.677165354331</c:v>
                </c:pt>
                <c:pt idx="16">
                  <c:v>9148.2939632545931</c:v>
                </c:pt>
                <c:pt idx="17">
                  <c:v>9246.7191601049908</c:v>
                </c:pt>
                <c:pt idx="18">
                  <c:v>9968.503937007863</c:v>
                </c:pt>
                <c:pt idx="19">
                  <c:v>11280.839895013123</c:v>
                </c:pt>
                <c:pt idx="20">
                  <c:v>12921.259842519732</c:v>
                </c:pt>
              </c:numCache>
            </c:numRef>
          </c:yVal>
          <c:smooth val="1"/>
        </c:ser>
        <c:ser>
          <c:idx val="6"/>
          <c:order val="2"/>
          <c:tx>
            <c:v>P = 5500 Psia</c:v>
          </c:tx>
          <c:spPr>
            <a:ln w="25400"/>
          </c:spPr>
          <c:marker>
            <c:symbol val="none"/>
          </c:marker>
          <c:xVal>
            <c:numRef>
              <c:f>'Press. Plots'!$Q$2:$Q$12</c:f>
              <c:numCache>
                <c:formatCode>General</c:formatCode>
                <c:ptCount val="11"/>
                <c:pt idx="0">
                  <c:v>2.4244387090989017</c:v>
                </c:pt>
                <c:pt idx="1">
                  <c:v>2.8009523237900766</c:v>
                </c:pt>
                <c:pt idx="2">
                  <c:v>4.6377179105801956</c:v>
                </c:pt>
                <c:pt idx="3">
                  <c:v>8.2861289949980979</c:v>
                </c:pt>
                <c:pt idx="4">
                  <c:v>11.95990016822531</c:v>
                </c:pt>
                <c:pt idx="5">
                  <c:v>14.379561719016234</c:v>
                </c:pt>
                <c:pt idx="6">
                  <c:v>21.324176926096314</c:v>
                </c:pt>
                <c:pt idx="7">
                  <c:v>50.939987469522613</c:v>
                </c:pt>
                <c:pt idx="8">
                  <c:v>64.057953258431155</c:v>
                </c:pt>
                <c:pt idx="9">
                  <c:v>70.644074458360095</c:v>
                </c:pt>
                <c:pt idx="10">
                  <c:v>75.060484979075937</c:v>
                </c:pt>
              </c:numCache>
            </c:numRef>
          </c:xVal>
          <c:yVal>
            <c:numRef>
              <c:f>'Press. Plots'!$P$2:$P$12</c:f>
              <c:numCache>
                <c:formatCode>General</c:formatCode>
                <c:ptCount val="11"/>
                <c:pt idx="0">
                  <c:v>7850</c:v>
                </c:pt>
                <c:pt idx="1">
                  <c:v>8000</c:v>
                </c:pt>
                <c:pt idx="2">
                  <c:v>8500</c:v>
                </c:pt>
                <c:pt idx="3">
                  <c:v>9000</c:v>
                </c:pt>
                <c:pt idx="4">
                  <c:v>9250</c:v>
                </c:pt>
                <c:pt idx="5">
                  <c:v>9350</c:v>
                </c:pt>
                <c:pt idx="6">
                  <c:v>9500</c:v>
                </c:pt>
                <c:pt idx="7">
                  <c:v>10000</c:v>
                </c:pt>
                <c:pt idx="8">
                  <c:v>11000</c:v>
                </c:pt>
                <c:pt idx="9">
                  <c:v>12000</c:v>
                </c:pt>
                <c:pt idx="10">
                  <c:v>13000</c:v>
                </c:pt>
              </c:numCache>
            </c:numRef>
          </c:yVal>
          <c:smooth val="1"/>
        </c:ser>
        <c:ser>
          <c:idx val="5"/>
          <c:order val="3"/>
          <c:tx>
            <c:v>P = 7500 Psia</c:v>
          </c:tx>
          <c:spPr>
            <a:ln w="25400"/>
          </c:spPr>
          <c:marker>
            <c:symbol val="none"/>
          </c:marker>
          <c:xVal>
            <c:numRef>
              <c:f>'Press. Plots'!$N$2:$N$9</c:f>
              <c:numCache>
                <c:formatCode>General</c:formatCode>
                <c:ptCount val="8"/>
                <c:pt idx="0">
                  <c:v>2.4718780796437438</c:v>
                </c:pt>
                <c:pt idx="1">
                  <c:v>2.8009523237900766</c:v>
                </c:pt>
                <c:pt idx="2">
                  <c:v>4.2949204970197545</c:v>
                </c:pt>
                <c:pt idx="3">
                  <c:v>6.7792306660942394</c:v>
                </c:pt>
                <c:pt idx="4">
                  <c:v>11.379342558438696</c:v>
                </c:pt>
                <c:pt idx="5">
                  <c:v>22.190999877640404</c:v>
                </c:pt>
                <c:pt idx="6">
                  <c:v>52.466861838996465</c:v>
                </c:pt>
                <c:pt idx="7">
                  <c:v>69.985941343742454</c:v>
                </c:pt>
              </c:numCache>
            </c:numRef>
          </c:xVal>
          <c:yVal>
            <c:numRef>
              <c:f>'Press. Plots'!$M$2:$M$9</c:f>
              <c:numCache>
                <c:formatCode>General</c:formatCode>
                <c:ptCount val="8"/>
                <c:pt idx="0">
                  <c:v>7850</c:v>
                </c:pt>
                <c:pt idx="1">
                  <c:v>8000</c:v>
                </c:pt>
                <c:pt idx="2">
                  <c:v>8500</c:v>
                </c:pt>
                <c:pt idx="3">
                  <c:v>9000</c:v>
                </c:pt>
                <c:pt idx="4">
                  <c:v>9500</c:v>
                </c:pt>
                <c:pt idx="5">
                  <c:v>10000</c:v>
                </c:pt>
                <c:pt idx="6">
                  <c:v>11000</c:v>
                </c:pt>
                <c:pt idx="7">
                  <c:v>13000</c:v>
                </c:pt>
              </c:numCache>
            </c:numRef>
          </c:yVal>
          <c:smooth val="1"/>
        </c:ser>
        <c:ser>
          <c:idx val="1"/>
          <c:order val="4"/>
          <c:tx>
            <c:v>P = 10000 Psia</c:v>
          </c:tx>
          <c:spPr>
            <a:ln w="25400"/>
          </c:spPr>
          <c:marker>
            <c:symbol val="none"/>
          </c:marker>
          <c:xVal>
            <c:numRef>
              <c:f>'Press. Plots'!$E$2:$E$11</c:f>
              <c:numCache>
                <c:formatCode>General</c:formatCode>
                <c:ptCount val="10"/>
                <c:pt idx="0">
                  <c:v>2.5070249546987191</c:v>
                </c:pt>
                <c:pt idx="1">
                  <c:v>2.8009523237900766</c:v>
                </c:pt>
                <c:pt idx="2">
                  <c:v>4.074677246754745</c:v>
                </c:pt>
                <c:pt idx="3">
                  <c:v>6.0036093224166924</c:v>
                </c:pt>
                <c:pt idx="4">
                  <c:v>7.3416685064593734</c:v>
                </c:pt>
                <c:pt idx="5">
                  <c:v>9.0409181101376319</c:v>
                </c:pt>
                <c:pt idx="6">
                  <c:v>23.100082263807977</c:v>
                </c:pt>
                <c:pt idx="7">
                  <c:v>54.32907029957795</c:v>
                </c:pt>
                <c:pt idx="8">
                  <c:v>63.826586664685514</c:v>
                </c:pt>
                <c:pt idx="9">
                  <c:v>69.895124665261775</c:v>
                </c:pt>
              </c:numCache>
            </c:numRef>
          </c:xVal>
          <c:yVal>
            <c:numRef>
              <c:f>'Press. Plots'!$D$2:$D$11</c:f>
              <c:numCache>
                <c:formatCode>General</c:formatCode>
                <c:ptCount val="10"/>
                <c:pt idx="0">
                  <c:v>7850</c:v>
                </c:pt>
                <c:pt idx="1">
                  <c:v>8000</c:v>
                </c:pt>
                <c:pt idx="2">
                  <c:v>8500</c:v>
                </c:pt>
                <c:pt idx="3">
                  <c:v>9000</c:v>
                </c:pt>
                <c:pt idx="4">
                  <c:v>9250</c:v>
                </c:pt>
                <c:pt idx="5">
                  <c:v>9500</c:v>
                </c:pt>
                <c:pt idx="6">
                  <c:v>10500</c:v>
                </c:pt>
                <c:pt idx="7">
                  <c:v>12000</c:v>
                </c:pt>
                <c:pt idx="8">
                  <c:v>13000</c:v>
                </c:pt>
                <c:pt idx="9">
                  <c:v>14000</c:v>
                </c:pt>
              </c:numCache>
            </c:numRef>
          </c:yVal>
          <c:smooth val="1"/>
        </c:ser>
        <c:ser>
          <c:idx val="2"/>
          <c:order val="5"/>
          <c:tx>
            <c:v>P = 15000 Psia</c:v>
          </c:tx>
          <c:spPr>
            <a:ln w="25400"/>
          </c:spPr>
          <c:marker>
            <c:symbol val="none"/>
          </c:marker>
          <c:xVal>
            <c:numRef>
              <c:f>'Press. Plots'!$H$2:$H$8</c:f>
              <c:numCache>
                <c:formatCode>General</c:formatCode>
                <c:ptCount val="7"/>
                <c:pt idx="0">
                  <c:v>2.5444172487984646</c:v>
                </c:pt>
                <c:pt idx="1">
                  <c:v>2.8009523237900766</c:v>
                </c:pt>
                <c:pt idx="2">
                  <c:v>3.8643382450935251</c:v>
                </c:pt>
                <c:pt idx="3">
                  <c:v>7.4543938974184885</c:v>
                </c:pt>
                <c:pt idx="4">
                  <c:v>21.070075837311627</c:v>
                </c:pt>
                <c:pt idx="5">
                  <c:v>53.016599683981752</c:v>
                </c:pt>
                <c:pt idx="6">
                  <c:v>62.347235848188113</c:v>
                </c:pt>
              </c:numCache>
            </c:numRef>
          </c:xVal>
          <c:yVal>
            <c:numRef>
              <c:f>'Press. Plots'!$G$2:$G$8</c:f>
              <c:numCache>
                <c:formatCode>General</c:formatCode>
                <c:ptCount val="7"/>
                <c:pt idx="0">
                  <c:v>7850</c:v>
                </c:pt>
                <c:pt idx="1">
                  <c:v>8000</c:v>
                </c:pt>
                <c:pt idx="2">
                  <c:v>8500</c:v>
                </c:pt>
                <c:pt idx="3">
                  <c:v>9500</c:v>
                </c:pt>
                <c:pt idx="4">
                  <c:v>11000</c:v>
                </c:pt>
                <c:pt idx="5">
                  <c:v>13000</c:v>
                </c:pt>
                <c:pt idx="6">
                  <c:v>14000</c:v>
                </c:pt>
              </c:numCache>
            </c:numRef>
          </c:yVal>
          <c:smooth val="1"/>
        </c:ser>
        <c:ser>
          <c:idx val="4"/>
          <c:order val="6"/>
          <c:tx>
            <c:v>Phase Boundary</c:v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'Press. Plots'!$T$2:$T$13</c:f>
              <c:numCache>
                <c:formatCode>General</c:formatCode>
                <c:ptCount val="12"/>
                <c:pt idx="0">
                  <c:v>7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  <c:pt idx="5">
                  <c:v>24</c:v>
                </c:pt>
                <c:pt idx="6">
                  <c:v>25</c:v>
                </c:pt>
                <c:pt idx="7">
                  <c:v>35</c:v>
                </c:pt>
                <c:pt idx="8">
                  <c:v>42</c:v>
                </c:pt>
                <c:pt idx="9">
                  <c:v>49</c:v>
                </c:pt>
                <c:pt idx="10">
                  <c:v>54</c:v>
                </c:pt>
                <c:pt idx="11">
                  <c:v>64</c:v>
                </c:pt>
              </c:numCache>
            </c:numRef>
          </c:xVal>
          <c:yVal>
            <c:numRef>
              <c:f>'Press. Plots'!$S$2:$S$13</c:f>
              <c:numCache>
                <c:formatCode>General</c:formatCode>
                <c:ptCount val="12"/>
                <c:pt idx="0">
                  <c:v>8500</c:v>
                </c:pt>
                <c:pt idx="1">
                  <c:v>8900</c:v>
                </c:pt>
                <c:pt idx="2">
                  <c:v>9100</c:v>
                </c:pt>
                <c:pt idx="3">
                  <c:v>9200</c:v>
                </c:pt>
                <c:pt idx="4">
                  <c:v>9300</c:v>
                </c:pt>
                <c:pt idx="5">
                  <c:v>9350</c:v>
                </c:pt>
                <c:pt idx="6">
                  <c:v>9375</c:v>
                </c:pt>
                <c:pt idx="7">
                  <c:v>9300</c:v>
                </c:pt>
                <c:pt idx="8">
                  <c:v>9200</c:v>
                </c:pt>
                <c:pt idx="9">
                  <c:v>9045.9317585302306</c:v>
                </c:pt>
                <c:pt idx="10">
                  <c:v>8895</c:v>
                </c:pt>
                <c:pt idx="11">
                  <c:v>8500</c:v>
                </c:pt>
              </c:numCache>
            </c:numRef>
          </c:yVal>
          <c:smooth val="1"/>
        </c:ser>
        <c:axId val="70282624"/>
        <c:axId val="70309376"/>
      </c:scatterChart>
      <c:valAx>
        <c:axId val="70282624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Asphaltene weight % in STO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309376"/>
        <c:crosses val="autoZero"/>
        <c:crossBetween val="midCat"/>
      </c:valAx>
      <c:valAx>
        <c:axId val="70309376"/>
        <c:scaling>
          <c:orientation val="maxMin"/>
          <c:max val="13500"/>
          <c:min val="7800"/>
        </c:scaling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Depth (ft)</a:t>
                </a:r>
              </a:p>
            </c:rich>
          </c:tx>
          <c:layout/>
        </c:title>
        <c:numFmt formatCode="@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28262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solidFill>
        <a:schemeClr val="tx1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Critical Temperature (K) for 77 Nonolar Hydrocarbons </a:t>
            </a:r>
          </a:p>
        </c:rich>
      </c:tx>
      <c:layout>
        <c:manualLayout>
          <c:xMode val="edge"/>
          <c:yMode val="edge"/>
          <c:x val="0.1348818897637795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2108448728391723"/>
          <c:y val="6.2038867481990292E-2"/>
          <c:w val="0.81963390352068155"/>
          <c:h val="0.81146032277880153"/>
        </c:manualLayout>
      </c:layout>
      <c:scatterChart>
        <c:scatterStyle val="lineMarker"/>
        <c:ser>
          <c:idx val="1"/>
          <c:order val="0"/>
          <c:tx>
            <c:v>X = Y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'Tc and Pc'!$AH$33:$AH$35</c:f>
              <c:numCache>
                <c:formatCode>General</c:formatCode>
                <c:ptCount val="3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</c:numCache>
            </c:numRef>
          </c:xVal>
          <c:yVal>
            <c:numRef>
              <c:f>'Tc and Pc'!$AI$33:$AI$35</c:f>
              <c:numCache>
                <c:formatCode>General</c:formatCode>
                <c:ptCount val="3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</c:numCache>
            </c:numRef>
          </c:yVal>
        </c:ser>
        <c:axId val="70091904"/>
        <c:axId val="70093824"/>
      </c:scatterChart>
      <c:valAx>
        <c:axId val="70091904"/>
        <c:scaling>
          <c:orientation val="minMax"/>
          <c:min val="3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Experiment</a:t>
                </a:r>
                <a:endParaRPr lang="en-US" sz="110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0093824"/>
        <c:crosses val="autoZero"/>
        <c:crossBetween val="midCat"/>
      </c:valAx>
      <c:valAx>
        <c:axId val="70093824"/>
        <c:scaling>
          <c:orientation val="minMax"/>
          <c:min val="300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Predicted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0091904"/>
        <c:crosses val="autoZero"/>
        <c:crossBetween val="midCat"/>
        <c:majorUnit val="200"/>
      </c:valAx>
    </c:plotArea>
    <c:legend>
      <c:legendPos val="r"/>
      <c:layout/>
    </c:legend>
    <c:plotVisOnly val="1"/>
  </c:chart>
  <c:spPr>
    <a:ln>
      <a:solidFill>
        <a:sysClr val="windowText" lastClr="000000"/>
      </a:solidFill>
    </a:ln>
  </c:spPr>
  <c:txPr>
    <a:bodyPr/>
    <a:lstStyle/>
    <a:p>
      <a:pPr>
        <a:defRPr sz="1050" b="0"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Mean </a:t>
            </a:r>
            <a:r>
              <a:rPr lang="en-US" sz="1600" dirty="0" err="1"/>
              <a:t>Polarizability</a:t>
            </a:r>
            <a:r>
              <a:rPr lang="en-US" sz="1600" dirty="0"/>
              <a:t> of 53 </a:t>
            </a:r>
            <a:r>
              <a:rPr lang="en-US" sz="1600" dirty="0" err="1"/>
              <a:t>Nonpolar</a:t>
            </a:r>
            <a:r>
              <a:rPr lang="en-US" sz="1600" dirty="0"/>
              <a:t> </a:t>
            </a:r>
            <a:r>
              <a:rPr lang="en-US" sz="1600" dirty="0" smtClean="0"/>
              <a:t>Hydrocarbons            </a:t>
            </a:r>
            <a:r>
              <a:rPr lang="en-US" sz="1600" dirty="0"/>
              <a:t>(cc, 10^-24)</a:t>
            </a:r>
          </a:p>
        </c:rich>
      </c:tx>
      <c:layout>
        <c:manualLayout>
          <c:xMode val="edge"/>
          <c:yMode val="edge"/>
          <c:x val="0.30634733158355232"/>
          <c:y val="0.72703001968504033"/>
        </c:manualLayout>
      </c:layout>
      <c:overlay val="1"/>
    </c:title>
    <c:plotArea>
      <c:layout>
        <c:manualLayout>
          <c:layoutTarget val="inner"/>
          <c:xMode val="edge"/>
          <c:yMode val="edge"/>
          <c:x val="0.11364140957790117"/>
          <c:y val="4.0898221055701858E-2"/>
          <c:w val="0.84839454034320061"/>
          <c:h val="0.82719129167921179"/>
        </c:manualLayout>
      </c:layout>
      <c:scatterChart>
        <c:scatterStyle val="lineMarker"/>
        <c:ser>
          <c:idx val="7"/>
          <c:order val="0"/>
          <c:tx>
            <c:v>X=Y</c:v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Correlations!$H$3:$H$63</c:f>
              <c:numCache>
                <c:formatCode>General</c:formatCode>
                <c:ptCount val="61"/>
                <c:pt idx="0">
                  <c:v>2.593</c:v>
                </c:pt>
                <c:pt idx="1">
                  <c:v>4.4300000000000024</c:v>
                </c:pt>
                <c:pt idx="2">
                  <c:v>6.29</c:v>
                </c:pt>
                <c:pt idx="3">
                  <c:v>8.2000000000000011</c:v>
                </c:pt>
                <c:pt idx="4">
                  <c:v>9.99</c:v>
                </c:pt>
                <c:pt idx="5">
                  <c:v>11.9</c:v>
                </c:pt>
                <c:pt idx="6">
                  <c:v>13.61</c:v>
                </c:pt>
                <c:pt idx="7">
                  <c:v>15.9</c:v>
                </c:pt>
                <c:pt idx="8">
                  <c:v>17.36</c:v>
                </c:pt>
                <c:pt idx="9">
                  <c:v>19.100000000000001</c:v>
                </c:pt>
                <c:pt idx="10">
                  <c:v>21.03</c:v>
                </c:pt>
                <c:pt idx="11">
                  <c:v>22.75</c:v>
                </c:pt>
                <c:pt idx="13">
                  <c:v>5.6599999999999975</c:v>
                </c:pt>
                <c:pt idx="14">
                  <c:v>9.15</c:v>
                </c:pt>
                <c:pt idx="15">
                  <c:v>11</c:v>
                </c:pt>
                <c:pt idx="16">
                  <c:v>13.1</c:v>
                </c:pt>
                <c:pt idx="17">
                  <c:v>15.9</c:v>
                </c:pt>
                <c:pt idx="19">
                  <c:v>10.200000000000001</c:v>
                </c:pt>
                <c:pt idx="20">
                  <c:v>15.44</c:v>
                </c:pt>
                <c:pt idx="21">
                  <c:v>15.44</c:v>
                </c:pt>
                <c:pt idx="22">
                  <c:v>17.2</c:v>
                </c:pt>
                <c:pt idx="23">
                  <c:v>19.8</c:v>
                </c:pt>
                <c:pt idx="25">
                  <c:v>10.32</c:v>
                </c:pt>
                <c:pt idx="26">
                  <c:v>12.26</c:v>
                </c:pt>
                <c:pt idx="27">
                  <c:v>14.41</c:v>
                </c:pt>
                <c:pt idx="28">
                  <c:v>14.1</c:v>
                </c:pt>
                <c:pt idx="29">
                  <c:v>16.05</c:v>
                </c:pt>
                <c:pt idx="30">
                  <c:v>16</c:v>
                </c:pt>
                <c:pt idx="31">
                  <c:v>17.3</c:v>
                </c:pt>
                <c:pt idx="32">
                  <c:v>19.64</c:v>
                </c:pt>
                <c:pt idx="33">
                  <c:v>19.100000000000001</c:v>
                </c:pt>
                <c:pt idx="34">
                  <c:v>20.9</c:v>
                </c:pt>
                <c:pt idx="35">
                  <c:v>24.5</c:v>
                </c:pt>
                <c:pt idx="36">
                  <c:v>31.8</c:v>
                </c:pt>
                <c:pt idx="38">
                  <c:v>16.5</c:v>
                </c:pt>
                <c:pt idx="39">
                  <c:v>19.350000000000001</c:v>
                </c:pt>
                <c:pt idx="40">
                  <c:v>20.610000000000031</c:v>
                </c:pt>
                <c:pt idx="41">
                  <c:v>21.19</c:v>
                </c:pt>
                <c:pt idx="42">
                  <c:v>21.68</c:v>
                </c:pt>
                <c:pt idx="43">
                  <c:v>24.7</c:v>
                </c:pt>
                <c:pt idx="44">
                  <c:v>28.22</c:v>
                </c:pt>
                <c:pt idx="45">
                  <c:v>30.21</c:v>
                </c:pt>
                <c:pt idx="46">
                  <c:v>31.07</c:v>
                </c:pt>
                <c:pt idx="47">
                  <c:v>42.5</c:v>
                </c:pt>
                <c:pt idx="49">
                  <c:v>4.2519999999999998</c:v>
                </c:pt>
                <c:pt idx="50">
                  <c:v>7.9700000000000024</c:v>
                </c:pt>
                <c:pt idx="51">
                  <c:v>9.65</c:v>
                </c:pt>
                <c:pt idx="52">
                  <c:v>8.6399999999999988</c:v>
                </c:pt>
                <c:pt idx="53">
                  <c:v>10.7</c:v>
                </c:pt>
                <c:pt idx="55">
                  <c:v>3.3299999999999987</c:v>
                </c:pt>
                <c:pt idx="56">
                  <c:v>7.41</c:v>
                </c:pt>
                <c:pt idx="57">
                  <c:v>9.120000000000001</c:v>
                </c:pt>
                <c:pt idx="58">
                  <c:v>12.8</c:v>
                </c:pt>
                <c:pt idx="59">
                  <c:v>0</c:v>
                </c:pt>
                <c:pt idx="60">
                  <c:v>45</c:v>
                </c:pt>
              </c:numCache>
            </c:numRef>
          </c:xVal>
          <c:yVal>
            <c:numRef>
              <c:f>Correlations!$H$3:$H$63</c:f>
              <c:numCache>
                <c:formatCode>General</c:formatCode>
                <c:ptCount val="61"/>
                <c:pt idx="0">
                  <c:v>2.593</c:v>
                </c:pt>
                <c:pt idx="1">
                  <c:v>4.4300000000000024</c:v>
                </c:pt>
                <c:pt idx="2">
                  <c:v>6.29</c:v>
                </c:pt>
                <c:pt idx="3">
                  <c:v>8.2000000000000011</c:v>
                </c:pt>
                <c:pt idx="4">
                  <c:v>9.99</c:v>
                </c:pt>
                <c:pt idx="5">
                  <c:v>11.9</c:v>
                </c:pt>
                <c:pt idx="6">
                  <c:v>13.61</c:v>
                </c:pt>
                <c:pt idx="7">
                  <c:v>15.9</c:v>
                </c:pt>
                <c:pt idx="8">
                  <c:v>17.36</c:v>
                </c:pt>
                <c:pt idx="9">
                  <c:v>19.100000000000001</c:v>
                </c:pt>
                <c:pt idx="10">
                  <c:v>21.03</c:v>
                </c:pt>
                <c:pt idx="11">
                  <c:v>22.75</c:v>
                </c:pt>
                <c:pt idx="13">
                  <c:v>5.6599999999999975</c:v>
                </c:pt>
                <c:pt idx="14">
                  <c:v>9.15</c:v>
                </c:pt>
                <c:pt idx="15">
                  <c:v>11</c:v>
                </c:pt>
                <c:pt idx="16">
                  <c:v>13.1</c:v>
                </c:pt>
                <c:pt idx="17">
                  <c:v>15.9</c:v>
                </c:pt>
                <c:pt idx="19">
                  <c:v>10.200000000000001</c:v>
                </c:pt>
                <c:pt idx="20">
                  <c:v>15.44</c:v>
                </c:pt>
                <c:pt idx="21">
                  <c:v>15.44</c:v>
                </c:pt>
                <c:pt idx="22">
                  <c:v>17.2</c:v>
                </c:pt>
                <c:pt idx="23">
                  <c:v>19.8</c:v>
                </c:pt>
                <c:pt idx="25">
                  <c:v>10.32</c:v>
                </c:pt>
                <c:pt idx="26">
                  <c:v>12.26</c:v>
                </c:pt>
                <c:pt idx="27">
                  <c:v>14.41</c:v>
                </c:pt>
                <c:pt idx="28">
                  <c:v>14.1</c:v>
                </c:pt>
                <c:pt idx="29">
                  <c:v>16.05</c:v>
                </c:pt>
                <c:pt idx="30">
                  <c:v>16</c:v>
                </c:pt>
                <c:pt idx="31">
                  <c:v>17.3</c:v>
                </c:pt>
                <c:pt idx="32">
                  <c:v>19.64</c:v>
                </c:pt>
                <c:pt idx="33">
                  <c:v>19.100000000000001</c:v>
                </c:pt>
                <c:pt idx="34">
                  <c:v>20.9</c:v>
                </c:pt>
                <c:pt idx="35">
                  <c:v>24.5</c:v>
                </c:pt>
                <c:pt idx="36">
                  <c:v>31.8</c:v>
                </c:pt>
                <c:pt idx="38">
                  <c:v>16.5</c:v>
                </c:pt>
                <c:pt idx="39">
                  <c:v>19.350000000000001</c:v>
                </c:pt>
                <c:pt idx="40">
                  <c:v>20.610000000000031</c:v>
                </c:pt>
                <c:pt idx="41">
                  <c:v>21.19</c:v>
                </c:pt>
                <c:pt idx="42">
                  <c:v>21.68</c:v>
                </c:pt>
                <c:pt idx="43">
                  <c:v>24.7</c:v>
                </c:pt>
                <c:pt idx="44">
                  <c:v>28.22</c:v>
                </c:pt>
                <c:pt idx="45">
                  <c:v>30.21</c:v>
                </c:pt>
                <c:pt idx="46">
                  <c:v>31.07</c:v>
                </c:pt>
                <c:pt idx="47">
                  <c:v>42.5</c:v>
                </c:pt>
                <c:pt idx="49">
                  <c:v>4.2519999999999998</c:v>
                </c:pt>
                <c:pt idx="50">
                  <c:v>7.9700000000000024</c:v>
                </c:pt>
                <c:pt idx="51">
                  <c:v>9.65</c:v>
                </c:pt>
                <c:pt idx="52">
                  <c:v>8.6399999999999988</c:v>
                </c:pt>
                <c:pt idx="53">
                  <c:v>10.7</c:v>
                </c:pt>
                <c:pt idx="55">
                  <c:v>3.3299999999999987</c:v>
                </c:pt>
                <c:pt idx="56">
                  <c:v>7.41</c:v>
                </c:pt>
                <c:pt idx="57">
                  <c:v>9.120000000000001</c:v>
                </c:pt>
                <c:pt idx="58">
                  <c:v>12.8</c:v>
                </c:pt>
                <c:pt idx="59">
                  <c:v>0</c:v>
                </c:pt>
                <c:pt idx="60">
                  <c:v>45</c:v>
                </c:pt>
              </c:numCache>
            </c:numRef>
          </c:yVal>
        </c:ser>
        <c:axId val="77925376"/>
        <c:axId val="77931648"/>
      </c:scatterChart>
      <c:valAx>
        <c:axId val="77925376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Experiment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5102668416447966"/>
              <c:y val="0.93476022528433944"/>
            </c:manualLayout>
          </c:layout>
        </c:title>
        <c:numFmt formatCode="General" sourceLinked="1"/>
        <c:tickLblPos val="nextTo"/>
        <c:crossAx val="77931648"/>
        <c:crosses val="autoZero"/>
        <c:crossBetween val="midCat"/>
        <c:majorUnit val="10"/>
      </c:valAx>
      <c:valAx>
        <c:axId val="77931648"/>
        <c:scaling>
          <c:orientation val="minMax"/>
          <c:max val="50"/>
          <c:min val="0"/>
        </c:scaling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Predicted 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</c:title>
        <c:numFmt formatCode="General" sourceLinked="1"/>
        <c:tickLblPos val="nextTo"/>
        <c:crossAx val="7792537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6.6382545931758533E-2"/>
          <c:y val="1.2207458442694663E-3"/>
          <c:w val="0.48059033245844268"/>
          <c:h val="0.52049403980752407"/>
        </c:manualLayout>
      </c:layout>
    </c:legend>
    <c:plotVisOnly val="1"/>
  </c:chart>
  <c:spPr>
    <a:ln>
      <a:solidFill>
        <a:schemeClr val="tx1"/>
      </a:solidFill>
    </a:ln>
  </c:spPr>
  <c:txPr>
    <a:bodyPr/>
    <a:lstStyle/>
    <a:p>
      <a:pPr>
        <a:defRPr sz="1100" b="0"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Critical Temperature (K) for 77 Nonolar Hydrocarbons </a:t>
            </a:r>
          </a:p>
        </c:rich>
      </c:tx>
      <c:layout>
        <c:manualLayout>
          <c:xMode val="edge"/>
          <c:yMode val="edge"/>
          <c:x val="0.1348818897637795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2108448728391721"/>
          <c:y val="6.2038867481990292E-2"/>
          <c:w val="0.81963390352068144"/>
          <c:h val="0.8114603227788015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noFill/>
              <a:ln w="15875">
                <a:solidFill>
                  <a:srgbClr val="4F81BD"/>
                </a:solidFill>
              </a:ln>
            </c:spPr>
          </c:marker>
          <c:xVal>
            <c:numRef>
              <c:f>'Tc and Pc'!$L$6:$L$85</c:f>
              <c:numCache>
                <c:formatCode>0.0</c:formatCode>
                <c:ptCount val="80"/>
                <c:pt idx="0">
                  <c:v>425.1</c:v>
                </c:pt>
                <c:pt idx="1">
                  <c:v>469.7</c:v>
                </c:pt>
                <c:pt idx="2">
                  <c:v>507.7</c:v>
                </c:pt>
                <c:pt idx="3">
                  <c:v>540.29999999999995</c:v>
                </c:pt>
                <c:pt idx="4">
                  <c:v>568.9</c:v>
                </c:pt>
                <c:pt idx="5">
                  <c:v>594.6</c:v>
                </c:pt>
                <c:pt idx="6">
                  <c:v>617.70000000000005</c:v>
                </c:pt>
                <c:pt idx="7">
                  <c:v>638.79999999999995</c:v>
                </c:pt>
                <c:pt idx="8">
                  <c:v>658.2</c:v>
                </c:pt>
                <c:pt idx="9">
                  <c:v>676</c:v>
                </c:pt>
                <c:pt idx="10">
                  <c:v>693</c:v>
                </c:pt>
                <c:pt idx="11" formatCode="General">
                  <c:v>707.5</c:v>
                </c:pt>
                <c:pt idx="12">
                  <c:v>722.4</c:v>
                </c:pt>
                <c:pt idx="13" formatCode="General">
                  <c:v>731.1</c:v>
                </c:pt>
                <c:pt idx="14" formatCode="General">
                  <c:v>747.7</c:v>
                </c:pt>
                <c:pt idx="15" formatCode="General">
                  <c:v>755.3</c:v>
                </c:pt>
                <c:pt idx="16" formatCode="General">
                  <c:v>767.5</c:v>
                </c:pt>
                <c:pt idx="17" formatCode="General">
                  <c:v>777.6</c:v>
                </c:pt>
                <c:pt idx="18" formatCode="General">
                  <c:v>785.6</c:v>
                </c:pt>
                <c:pt idx="19" formatCode="General">
                  <c:v>789.7</c:v>
                </c:pt>
                <c:pt idx="20" formatCode="General">
                  <c:v>799.8</c:v>
                </c:pt>
                <c:pt idx="22" formatCode="General">
                  <c:v>511.7</c:v>
                </c:pt>
                <c:pt idx="23" formatCode="General">
                  <c:v>553.5</c:v>
                </c:pt>
                <c:pt idx="24" formatCode="General">
                  <c:v>572.20000000000005</c:v>
                </c:pt>
                <c:pt idx="25" formatCode="General">
                  <c:v>598</c:v>
                </c:pt>
                <c:pt idx="26" formatCode="General">
                  <c:v>639</c:v>
                </c:pt>
                <c:pt idx="27" formatCode="General">
                  <c:v>702</c:v>
                </c:pt>
                <c:pt idx="28" formatCode="General">
                  <c:v>687</c:v>
                </c:pt>
                <c:pt idx="29" formatCode="General">
                  <c:v>650</c:v>
                </c:pt>
                <c:pt idx="31" formatCode="General">
                  <c:v>433.8</c:v>
                </c:pt>
                <c:pt idx="32" formatCode="General">
                  <c:v>460.4</c:v>
                </c:pt>
                <c:pt idx="33" formatCode="General">
                  <c:v>540.70000000000005</c:v>
                </c:pt>
                <c:pt idx="34" formatCode="General">
                  <c:v>535.29999999999995</c:v>
                </c:pt>
                <c:pt idx="35" formatCode="General">
                  <c:v>589.11</c:v>
                </c:pt>
                <c:pt idx="36" formatCode="General">
                  <c:v>576.79999999999995</c:v>
                </c:pt>
                <c:pt idx="37" formatCode="General">
                  <c:v>612.62</c:v>
                </c:pt>
                <c:pt idx="38" formatCode="General">
                  <c:v>672.56</c:v>
                </c:pt>
                <c:pt idx="39" formatCode="General">
                  <c:v>643.42999999999938</c:v>
                </c:pt>
                <c:pt idx="40" formatCode="General">
                  <c:v>633.20000000000005</c:v>
                </c:pt>
                <c:pt idx="41" formatCode="General">
                  <c:v>649.35999999999865</c:v>
                </c:pt>
                <c:pt idx="42" formatCode="General">
                  <c:v>653.34999999999866</c:v>
                </c:pt>
                <c:pt idx="43" formatCode="General">
                  <c:v>751.64</c:v>
                </c:pt>
                <c:pt idx="45">
                  <c:v>562.20000000000005</c:v>
                </c:pt>
                <c:pt idx="46">
                  <c:v>591.79999999999995</c:v>
                </c:pt>
                <c:pt idx="47" formatCode="General">
                  <c:v>617.20000000000005</c:v>
                </c:pt>
                <c:pt idx="48" formatCode="General">
                  <c:v>638.29999999999995</c:v>
                </c:pt>
                <c:pt idx="49" formatCode="General">
                  <c:v>631.1</c:v>
                </c:pt>
                <c:pt idx="50" formatCode="General">
                  <c:v>660.5</c:v>
                </c:pt>
                <c:pt idx="51" formatCode="General">
                  <c:v>617</c:v>
                </c:pt>
                <c:pt idx="52" formatCode="General">
                  <c:v>684.9</c:v>
                </c:pt>
                <c:pt idx="53" formatCode="General">
                  <c:v>637.29999999999995</c:v>
                </c:pt>
                <c:pt idx="54" formatCode="General">
                  <c:v>773</c:v>
                </c:pt>
                <c:pt idx="56" formatCode="General">
                  <c:v>748.4</c:v>
                </c:pt>
                <c:pt idx="57" formatCode="General">
                  <c:v>772</c:v>
                </c:pt>
                <c:pt idx="58" formatCode="General">
                  <c:v>776</c:v>
                </c:pt>
                <c:pt idx="59" formatCode="General">
                  <c:v>775.33999999999946</c:v>
                </c:pt>
                <c:pt idx="60" formatCode="General">
                  <c:v>780.95999999999947</c:v>
                </c:pt>
                <c:pt idx="61" formatCode="General">
                  <c:v>824.46499999999946</c:v>
                </c:pt>
                <c:pt idx="62" formatCode="General">
                  <c:v>849</c:v>
                </c:pt>
                <c:pt idx="64" formatCode="General">
                  <c:v>508</c:v>
                </c:pt>
                <c:pt idx="65" formatCode="General">
                  <c:v>464.8</c:v>
                </c:pt>
                <c:pt idx="66" formatCode="General">
                  <c:v>475</c:v>
                </c:pt>
                <c:pt idx="67" formatCode="General">
                  <c:v>560.44999999999948</c:v>
                </c:pt>
                <c:pt idx="68" formatCode="General">
                  <c:v>537.29999999999995</c:v>
                </c:pt>
                <c:pt idx="69" formatCode="General">
                  <c:v>534</c:v>
                </c:pt>
                <c:pt idx="70" formatCode="General">
                  <c:v>657.6</c:v>
                </c:pt>
                <c:pt idx="71" formatCode="General">
                  <c:v>742.8</c:v>
                </c:pt>
                <c:pt idx="73" formatCode="General">
                  <c:v>440</c:v>
                </c:pt>
                <c:pt idx="74" formatCode="General">
                  <c:v>516.20000000000005</c:v>
                </c:pt>
                <c:pt idx="75" formatCode="General">
                  <c:v>585</c:v>
                </c:pt>
                <c:pt idx="76" formatCode="General">
                  <c:v>619.84999999999866</c:v>
                </c:pt>
                <c:pt idx="77" formatCode="General">
                  <c:v>677.19</c:v>
                </c:pt>
                <c:pt idx="78" formatCode="General">
                  <c:v>684.11</c:v>
                </c:pt>
                <c:pt idx="79" formatCode="General">
                  <c:v>769.79000000000053</c:v>
                </c:pt>
              </c:numCache>
            </c:numRef>
          </c:xVal>
          <c:yVal>
            <c:numRef>
              <c:f>'Tc and Pc'!$I$6:$I$85</c:f>
              <c:numCache>
                <c:formatCode>General</c:formatCode>
                <c:ptCount val="80"/>
                <c:pt idx="0">
                  <c:v>459.62842723236702</c:v>
                </c:pt>
                <c:pt idx="1">
                  <c:v>493.35049383024563</c:v>
                </c:pt>
                <c:pt idx="2">
                  <c:v>523.08168212592739</c:v>
                </c:pt>
                <c:pt idx="3">
                  <c:v>550.00164840602258</c:v>
                </c:pt>
                <c:pt idx="4">
                  <c:v>574.74905451677353</c:v>
                </c:pt>
                <c:pt idx="5">
                  <c:v>597.84047491102751</c:v>
                </c:pt>
                <c:pt idx="6">
                  <c:v>619.25800342855962</c:v>
                </c:pt>
                <c:pt idx="7">
                  <c:v>639.43596440610293</c:v>
                </c:pt>
                <c:pt idx="8">
                  <c:v>658.39483599721802</c:v>
                </c:pt>
                <c:pt idx="9">
                  <c:v>676.21107316705707</c:v>
                </c:pt>
                <c:pt idx="10">
                  <c:v>693.20443807791264</c:v>
                </c:pt>
                <c:pt idx="11">
                  <c:v>709.05684301715803</c:v>
                </c:pt>
                <c:pt idx="12">
                  <c:v>724.63445303214155</c:v>
                </c:pt>
                <c:pt idx="13">
                  <c:v>738.49318385322283</c:v>
                </c:pt>
                <c:pt idx="14">
                  <c:v>752.41465079161799</c:v>
                </c:pt>
                <c:pt idx="15">
                  <c:v>764.88680321228469</c:v>
                </c:pt>
                <c:pt idx="16">
                  <c:v>778.88905832786304</c:v>
                </c:pt>
                <c:pt idx="17">
                  <c:v>790.82933709071608</c:v>
                </c:pt>
                <c:pt idx="18">
                  <c:v>802.4483464387655</c:v>
                </c:pt>
                <c:pt idx="19">
                  <c:v>813.37068592557387</c:v>
                </c:pt>
                <c:pt idx="20">
                  <c:v>824.3202193680429</c:v>
                </c:pt>
                <c:pt idx="22">
                  <c:v>522.81262653155648</c:v>
                </c:pt>
                <c:pt idx="23">
                  <c:v>548.43839377569452</c:v>
                </c:pt>
                <c:pt idx="24">
                  <c:v>558.97055241877842</c:v>
                </c:pt>
                <c:pt idx="25">
                  <c:v>577.04733414203849</c:v>
                </c:pt>
                <c:pt idx="26">
                  <c:v>610.11887274530136</c:v>
                </c:pt>
                <c:pt idx="27">
                  <c:v>656.25229777936534</c:v>
                </c:pt>
                <c:pt idx="28">
                  <c:v>643.92156874630257</c:v>
                </c:pt>
                <c:pt idx="29">
                  <c:v>631.95356243253138</c:v>
                </c:pt>
                <c:pt idx="31">
                  <c:v>450.39139379114164</c:v>
                </c:pt>
                <c:pt idx="32">
                  <c:v>480.00464438445641</c:v>
                </c:pt>
                <c:pt idx="33">
                  <c:v>542.94327213115059</c:v>
                </c:pt>
                <c:pt idx="34">
                  <c:v>540.31159787004742</c:v>
                </c:pt>
                <c:pt idx="35">
                  <c:v>578.36337354635975</c:v>
                </c:pt>
                <c:pt idx="36">
                  <c:v>572.35897298550299</c:v>
                </c:pt>
                <c:pt idx="37">
                  <c:v>604.28449010190002</c:v>
                </c:pt>
                <c:pt idx="38">
                  <c:v>636.93101348493019</c:v>
                </c:pt>
                <c:pt idx="39">
                  <c:v>639.5367006936915</c:v>
                </c:pt>
                <c:pt idx="40">
                  <c:v>632.53845221080303</c:v>
                </c:pt>
                <c:pt idx="41">
                  <c:v>648.57454613616676</c:v>
                </c:pt>
                <c:pt idx="42">
                  <c:v>650.34731465943287</c:v>
                </c:pt>
                <c:pt idx="43">
                  <c:v>760.35696408738738</c:v>
                </c:pt>
                <c:pt idx="45">
                  <c:v>561.01178670363652</c:v>
                </c:pt>
                <c:pt idx="46">
                  <c:v>584.73770012043792</c:v>
                </c:pt>
                <c:pt idx="47">
                  <c:v>603.75861563619355</c:v>
                </c:pt>
                <c:pt idx="48">
                  <c:v>621.35928769103748</c:v>
                </c:pt>
                <c:pt idx="49">
                  <c:v>611.56448526360805</c:v>
                </c:pt>
                <c:pt idx="50">
                  <c:v>642.02853422600526</c:v>
                </c:pt>
                <c:pt idx="51">
                  <c:v>608.11436019645066</c:v>
                </c:pt>
                <c:pt idx="52">
                  <c:v>652.69603859808353</c:v>
                </c:pt>
                <c:pt idx="53">
                  <c:v>629.02770817636053</c:v>
                </c:pt>
                <c:pt idx="54">
                  <c:v>726.40505325933304</c:v>
                </c:pt>
                <c:pt idx="56">
                  <c:v>700.22782577314661</c:v>
                </c:pt>
                <c:pt idx="57">
                  <c:v>724.11267028377279</c:v>
                </c:pt>
                <c:pt idx="58">
                  <c:v>730.813716543233</c:v>
                </c:pt>
                <c:pt idx="59">
                  <c:v>741.16016347483287</c:v>
                </c:pt>
                <c:pt idx="60">
                  <c:v>755.73839087811336</c:v>
                </c:pt>
                <c:pt idx="61">
                  <c:v>784.12751327173669</c:v>
                </c:pt>
                <c:pt idx="62">
                  <c:v>818.50102990451239</c:v>
                </c:pt>
                <c:pt idx="64">
                  <c:v>515.71464498746479</c:v>
                </c:pt>
                <c:pt idx="65">
                  <c:v>487.73316424451963</c:v>
                </c:pt>
                <c:pt idx="66">
                  <c:v>499.48100591369217</c:v>
                </c:pt>
                <c:pt idx="67">
                  <c:v>556.31927851310934</c:v>
                </c:pt>
                <c:pt idx="68">
                  <c:v>545.50286122186378</c:v>
                </c:pt>
                <c:pt idx="69">
                  <c:v>531.92950427401809</c:v>
                </c:pt>
                <c:pt idx="70">
                  <c:v>655.67453895590961</c:v>
                </c:pt>
                <c:pt idx="71">
                  <c:v>751.41306559413079</c:v>
                </c:pt>
                <c:pt idx="73">
                  <c:v>489.03817894879131</c:v>
                </c:pt>
                <c:pt idx="74">
                  <c:v>535.02032563746252</c:v>
                </c:pt>
                <c:pt idx="75">
                  <c:v>579.50526561852701</c:v>
                </c:pt>
                <c:pt idx="76">
                  <c:v>622.98338645493482</c:v>
                </c:pt>
                <c:pt idx="77">
                  <c:v>665.90966468635349</c:v>
                </c:pt>
                <c:pt idx="78">
                  <c:v>676.87943803524911</c:v>
                </c:pt>
                <c:pt idx="79">
                  <c:v>775.32901929064349</c:v>
                </c:pt>
              </c:numCache>
            </c:numRef>
          </c:yVal>
        </c:ser>
        <c:ser>
          <c:idx val="1"/>
          <c:order val="1"/>
          <c:tx>
            <c:v>X = Y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'Tc and Pc'!$AH$33:$AH$35</c:f>
              <c:numCache>
                <c:formatCode>General</c:formatCode>
                <c:ptCount val="3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</c:numCache>
            </c:numRef>
          </c:xVal>
          <c:yVal>
            <c:numRef>
              <c:f>'Tc and Pc'!$AI$33:$AI$35</c:f>
              <c:numCache>
                <c:formatCode>General</c:formatCode>
                <c:ptCount val="3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</c:numCache>
            </c:numRef>
          </c:yVal>
        </c:ser>
        <c:axId val="77875456"/>
        <c:axId val="78074240"/>
      </c:scatterChart>
      <c:valAx>
        <c:axId val="77875456"/>
        <c:scaling>
          <c:orientation val="minMax"/>
          <c:min val="30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Experiment</a:t>
                </a:r>
                <a:endParaRPr lang="en-US" sz="110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074240"/>
        <c:crosses val="autoZero"/>
        <c:crossBetween val="midCat"/>
      </c:valAx>
      <c:valAx>
        <c:axId val="78074240"/>
        <c:scaling>
          <c:orientation val="minMax"/>
          <c:min val="300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Predicted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7875456"/>
        <c:crosses val="autoZero"/>
        <c:crossBetween val="midCat"/>
        <c:majorUnit val="200"/>
      </c:valAx>
    </c:plotArea>
    <c:plotVisOnly val="1"/>
  </c:chart>
  <c:spPr>
    <a:ln>
      <a:solidFill>
        <a:sysClr val="windowText" lastClr="000000"/>
      </a:solidFill>
    </a:ln>
  </c:spPr>
  <c:txPr>
    <a:bodyPr/>
    <a:lstStyle/>
    <a:p>
      <a:pPr>
        <a:defRPr sz="1050" b="0"/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Mean </a:t>
            </a:r>
            <a:r>
              <a:rPr lang="en-US" sz="1600" dirty="0" err="1"/>
              <a:t>Polarizability</a:t>
            </a:r>
            <a:r>
              <a:rPr lang="en-US" sz="1600" dirty="0"/>
              <a:t> of 53 </a:t>
            </a:r>
            <a:r>
              <a:rPr lang="en-US" sz="1600" dirty="0" err="1"/>
              <a:t>Nonpolar</a:t>
            </a:r>
            <a:r>
              <a:rPr lang="en-US" sz="1600" dirty="0"/>
              <a:t> </a:t>
            </a:r>
            <a:r>
              <a:rPr lang="en-US" sz="1600" dirty="0" smtClean="0"/>
              <a:t>Hydrocarbons            </a:t>
            </a:r>
            <a:r>
              <a:rPr lang="en-US" sz="1600" dirty="0"/>
              <a:t>(cc, 10^-24)</a:t>
            </a:r>
          </a:p>
        </c:rich>
      </c:tx>
      <c:layout>
        <c:manualLayout>
          <c:xMode val="edge"/>
          <c:yMode val="edge"/>
          <c:x val="0.30634733158355232"/>
          <c:y val="0.72703001968504022"/>
        </c:manualLayout>
      </c:layout>
      <c:overlay val="1"/>
    </c:title>
    <c:plotArea>
      <c:layout>
        <c:manualLayout>
          <c:layoutTarget val="inner"/>
          <c:xMode val="edge"/>
          <c:yMode val="edge"/>
          <c:x val="0.11364140957790117"/>
          <c:y val="4.0898221055701837E-2"/>
          <c:w val="0.84839454034320061"/>
          <c:h val="0.82719129167921168"/>
        </c:manualLayout>
      </c:layout>
      <c:scatterChart>
        <c:scatterStyle val="lineMarker"/>
        <c:ser>
          <c:idx val="0"/>
          <c:order val="0"/>
          <c:tx>
            <c:v>n-Alkanes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/>
            </c:spPr>
          </c:marker>
          <c:xVal>
            <c:numRef>
              <c:f>Correlations!$H$3:$H$14</c:f>
              <c:numCache>
                <c:formatCode>General</c:formatCode>
                <c:ptCount val="12"/>
                <c:pt idx="0">
                  <c:v>2.593</c:v>
                </c:pt>
                <c:pt idx="1">
                  <c:v>4.4300000000000024</c:v>
                </c:pt>
                <c:pt idx="2">
                  <c:v>6.29</c:v>
                </c:pt>
                <c:pt idx="3">
                  <c:v>8.2000000000000011</c:v>
                </c:pt>
                <c:pt idx="4">
                  <c:v>9.99</c:v>
                </c:pt>
                <c:pt idx="5">
                  <c:v>11.9</c:v>
                </c:pt>
                <c:pt idx="6">
                  <c:v>13.61</c:v>
                </c:pt>
                <c:pt idx="7">
                  <c:v>15.9</c:v>
                </c:pt>
                <c:pt idx="8">
                  <c:v>17.36</c:v>
                </c:pt>
                <c:pt idx="9">
                  <c:v>19.100000000000001</c:v>
                </c:pt>
                <c:pt idx="10">
                  <c:v>21.03</c:v>
                </c:pt>
                <c:pt idx="11">
                  <c:v>22.75</c:v>
                </c:pt>
              </c:numCache>
            </c:numRef>
          </c:xVal>
          <c:yVal>
            <c:numRef>
              <c:f>Correlations!$I$3:$I$14</c:f>
              <c:numCache>
                <c:formatCode>General</c:formatCode>
                <c:ptCount val="12"/>
                <c:pt idx="0">
                  <c:v>2.1206743003890192</c:v>
                </c:pt>
                <c:pt idx="1">
                  <c:v>3.9756032551557237</c:v>
                </c:pt>
                <c:pt idx="2">
                  <c:v>5.8305322099224286</c:v>
                </c:pt>
                <c:pt idx="3">
                  <c:v>7.684139048541728</c:v>
                </c:pt>
                <c:pt idx="4">
                  <c:v>9.5390680033084632</c:v>
                </c:pt>
                <c:pt idx="5">
                  <c:v>11.393996958075174</c:v>
                </c:pt>
                <c:pt idx="6">
                  <c:v>13.24760379669444</c:v>
                </c:pt>
                <c:pt idx="7">
                  <c:v>15.102532751461277</c:v>
                </c:pt>
                <c:pt idx="8">
                  <c:v>16.957461706227907</c:v>
                </c:pt>
                <c:pt idx="9">
                  <c:v>18.81239066099463</c:v>
                </c:pt>
                <c:pt idx="10">
                  <c:v>20.66599749961394</c:v>
                </c:pt>
                <c:pt idx="11">
                  <c:v>22.520926454380646</c:v>
                </c:pt>
              </c:numCache>
            </c:numRef>
          </c:yVal>
        </c:ser>
        <c:ser>
          <c:idx val="2"/>
          <c:order val="1"/>
          <c:tx>
            <c:v>Cyclo-Alkanes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C00000"/>
                </a:solidFill>
              </a:ln>
            </c:spPr>
          </c:marker>
          <c:xVal>
            <c:numRef>
              <c:f>Correlations!$H$16:$H$20</c:f>
              <c:numCache>
                <c:formatCode>General</c:formatCode>
                <c:ptCount val="5"/>
                <c:pt idx="0">
                  <c:v>5.6599999999999975</c:v>
                </c:pt>
                <c:pt idx="1">
                  <c:v>9.15</c:v>
                </c:pt>
                <c:pt idx="2">
                  <c:v>11</c:v>
                </c:pt>
                <c:pt idx="3">
                  <c:v>13.1</c:v>
                </c:pt>
                <c:pt idx="4">
                  <c:v>15.9</c:v>
                </c:pt>
              </c:numCache>
            </c:numRef>
          </c:xVal>
          <c:yVal>
            <c:numRef>
              <c:f>Correlations!$I$16:$I$20</c:f>
              <c:numCache>
                <c:formatCode>General</c:formatCode>
                <c:ptCount val="5"/>
                <c:pt idx="0">
                  <c:v>5.5634647481527395</c:v>
                </c:pt>
                <c:pt idx="1">
                  <c:v>9.2720005415387732</c:v>
                </c:pt>
                <c:pt idx="2">
                  <c:v>11.126929496305468</c:v>
                </c:pt>
                <c:pt idx="3">
                  <c:v>12.981858451072148</c:v>
                </c:pt>
                <c:pt idx="4">
                  <c:v>14.823566244365198</c:v>
                </c:pt>
              </c:numCache>
            </c:numRef>
          </c:yVal>
        </c:ser>
        <c:ser>
          <c:idx val="3"/>
          <c:order val="2"/>
          <c:tx>
            <c:v>Branched-Alkanes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00B050"/>
                </a:solidFill>
              </a:ln>
            </c:spPr>
          </c:marker>
          <c:xVal>
            <c:numRef>
              <c:f>Correlations!$H$22:$H$26</c:f>
              <c:numCache>
                <c:formatCode>General</c:formatCode>
                <c:ptCount val="5"/>
                <c:pt idx="0">
                  <c:v>10.200000000000001</c:v>
                </c:pt>
                <c:pt idx="1">
                  <c:v>15.44</c:v>
                </c:pt>
                <c:pt idx="2">
                  <c:v>15.44</c:v>
                </c:pt>
                <c:pt idx="3">
                  <c:v>17.2</c:v>
                </c:pt>
                <c:pt idx="4">
                  <c:v>19.8</c:v>
                </c:pt>
              </c:numCache>
            </c:numRef>
          </c:xVal>
          <c:yVal>
            <c:numRef>
              <c:f>Correlations!$I$22:$I$26</c:f>
              <c:numCache>
                <c:formatCode>General</c:formatCode>
                <c:ptCount val="5"/>
                <c:pt idx="0">
                  <c:v>9.5390680033084632</c:v>
                </c:pt>
                <c:pt idx="1">
                  <c:v>15.102532751461277</c:v>
                </c:pt>
                <c:pt idx="2">
                  <c:v>15.102532751461277</c:v>
                </c:pt>
                <c:pt idx="3">
                  <c:v>16.690394244458233</c:v>
                </c:pt>
                <c:pt idx="4">
                  <c:v>18.545323199224889</c:v>
                </c:pt>
              </c:numCache>
            </c:numRef>
          </c:yVal>
        </c:ser>
        <c:ser>
          <c:idx val="4"/>
          <c:order val="3"/>
          <c:tx>
            <c:v>Aromatics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002060"/>
                </a:solidFill>
              </a:ln>
            </c:spPr>
          </c:marker>
          <c:xVal>
            <c:numRef>
              <c:f>Correlations!$H$28:$H$39</c:f>
              <c:numCache>
                <c:formatCode>General</c:formatCode>
                <c:ptCount val="12"/>
                <c:pt idx="0">
                  <c:v>10.32</c:v>
                </c:pt>
                <c:pt idx="1">
                  <c:v>12.26</c:v>
                </c:pt>
                <c:pt idx="2">
                  <c:v>14.41</c:v>
                </c:pt>
                <c:pt idx="3">
                  <c:v>14.1</c:v>
                </c:pt>
                <c:pt idx="4">
                  <c:v>16.05</c:v>
                </c:pt>
                <c:pt idx="5">
                  <c:v>16</c:v>
                </c:pt>
                <c:pt idx="6">
                  <c:v>17.3</c:v>
                </c:pt>
                <c:pt idx="7">
                  <c:v>19.64</c:v>
                </c:pt>
                <c:pt idx="8">
                  <c:v>19.100000000000001</c:v>
                </c:pt>
                <c:pt idx="9">
                  <c:v>20.9</c:v>
                </c:pt>
                <c:pt idx="10">
                  <c:v>24.5</c:v>
                </c:pt>
                <c:pt idx="11">
                  <c:v>31.8</c:v>
                </c:pt>
              </c:numCache>
            </c:numRef>
          </c:xVal>
          <c:yVal>
            <c:numRef>
              <c:f>Correlations!$I$28:$I$39</c:f>
              <c:numCache>
                <c:formatCode>General</c:formatCode>
                <c:ptCount val="12"/>
                <c:pt idx="0">
                  <c:v>10.327049227143824</c:v>
                </c:pt>
                <c:pt idx="1">
                  <c:v>12.181978181910377</c:v>
                </c:pt>
                <c:pt idx="2">
                  <c:v>13.769839674907526</c:v>
                </c:pt>
                <c:pt idx="3">
                  <c:v>14.036907136677195</c:v>
                </c:pt>
                <c:pt idx="4">
                  <c:v>15.624768629674152</c:v>
                </c:pt>
                <c:pt idx="5">
                  <c:v>15.890513975296523</c:v>
                </c:pt>
                <c:pt idx="6">
                  <c:v>17.745442930062943</c:v>
                </c:pt>
                <c:pt idx="7">
                  <c:v>19.333304423060241</c:v>
                </c:pt>
                <c:pt idx="8">
                  <c:v>19.600371884829929</c:v>
                </c:pt>
                <c:pt idx="9">
                  <c:v>21.453978723449335</c:v>
                </c:pt>
                <c:pt idx="10">
                  <c:v>25.163836632982672</c:v>
                </c:pt>
                <c:pt idx="11">
                  <c:v>32.580908219754761</c:v>
                </c:pt>
              </c:numCache>
            </c:numRef>
          </c:yVal>
        </c:ser>
        <c:ser>
          <c:idx val="5"/>
          <c:order val="4"/>
          <c:tx>
            <c:v>Polynuclear Aromatics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Correlations!$H$41:$H$50</c:f>
              <c:numCache>
                <c:formatCode>General</c:formatCode>
                <c:ptCount val="10"/>
                <c:pt idx="0">
                  <c:v>16.5</c:v>
                </c:pt>
                <c:pt idx="1">
                  <c:v>19.350000000000001</c:v>
                </c:pt>
                <c:pt idx="2">
                  <c:v>20.610000000000031</c:v>
                </c:pt>
                <c:pt idx="3">
                  <c:v>21.19</c:v>
                </c:pt>
                <c:pt idx="4">
                  <c:v>21.68</c:v>
                </c:pt>
                <c:pt idx="5">
                  <c:v>24.7</c:v>
                </c:pt>
                <c:pt idx="6">
                  <c:v>28.22</c:v>
                </c:pt>
                <c:pt idx="7">
                  <c:v>30.21</c:v>
                </c:pt>
                <c:pt idx="8">
                  <c:v>31.07</c:v>
                </c:pt>
                <c:pt idx="9">
                  <c:v>42.5</c:v>
                </c:pt>
              </c:numCache>
            </c:numRef>
          </c:xVal>
          <c:yVal>
            <c:numRef>
              <c:f>Correlations!$I$41:$I$50</c:f>
              <c:numCache>
                <c:formatCode>General</c:formatCode>
                <c:ptCount val="10"/>
                <c:pt idx="0">
                  <c:v>16.945562660901412</c:v>
                </c:pt>
                <c:pt idx="1">
                  <c:v>18.800491615668239</c:v>
                </c:pt>
                <c:pt idx="2">
                  <c:v>20.388353108665189</c:v>
                </c:pt>
                <c:pt idx="3">
                  <c:v>20.655420570434831</c:v>
                </c:pt>
                <c:pt idx="4">
                  <c:v>21.976214601662189</c:v>
                </c:pt>
                <c:pt idx="5">
                  <c:v>23.564076094659285</c:v>
                </c:pt>
                <c:pt idx="6">
                  <c:v>26.73979908065321</c:v>
                </c:pt>
                <c:pt idx="7">
                  <c:v>28.594728035420019</c:v>
                </c:pt>
                <c:pt idx="8">
                  <c:v>30.182589528417029</c:v>
                </c:pt>
                <c:pt idx="9">
                  <c:v>39.709758486399132</c:v>
                </c:pt>
              </c:numCache>
            </c:numRef>
          </c:yVal>
        </c:ser>
        <c:ser>
          <c:idx val="1"/>
          <c:order val="5"/>
          <c:tx>
            <c:v>Alkenes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Correlations!$H$52:$H$56</c:f>
              <c:numCache>
                <c:formatCode>General</c:formatCode>
                <c:ptCount val="5"/>
                <c:pt idx="0">
                  <c:v>4.2519999999999998</c:v>
                </c:pt>
                <c:pt idx="1">
                  <c:v>7.9700000000000024</c:v>
                </c:pt>
                <c:pt idx="2">
                  <c:v>9.65</c:v>
                </c:pt>
                <c:pt idx="3">
                  <c:v>8.64</c:v>
                </c:pt>
                <c:pt idx="4">
                  <c:v>10.7</c:v>
                </c:pt>
              </c:numCache>
            </c:numRef>
          </c:xVal>
          <c:yVal>
            <c:numRef>
              <c:f>Correlations!$I$52:$I$56</c:f>
              <c:numCache>
                <c:formatCode>General</c:formatCode>
                <c:ptCount val="5"/>
                <c:pt idx="0">
                  <c:v>3.7085357933860412</c:v>
                </c:pt>
                <c:pt idx="1">
                  <c:v>7.4183937029194524</c:v>
                </c:pt>
                <c:pt idx="2">
                  <c:v>9.2720005415387732</c:v>
                </c:pt>
                <c:pt idx="3">
                  <c:v>8.7391877341467676</c:v>
                </c:pt>
                <c:pt idx="4">
                  <c:v>10.861184150683172</c:v>
                </c:pt>
              </c:numCache>
            </c:numRef>
          </c:yVal>
        </c:ser>
        <c:ser>
          <c:idx val="6"/>
          <c:order val="6"/>
          <c:tx>
            <c:v>Alkynes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4"/>
                </a:solidFill>
              </a:ln>
            </c:spPr>
          </c:marker>
          <c:xVal>
            <c:numRef>
              <c:f>Correlations!$H$58:$H$61</c:f>
              <c:numCache>
                <c:formatCode>General</c:formatCode>
                <c:ptCount val="4"/>
                <c:pt idx="0">
                  <c:v>3.3299999999999987</c:v>
                </c:pt>
                <c:pt idx="1">
                  <c:v>7.41</c:v>
                </c:pt>
                <c:pt idx="2">
                  <c:v>9.120000000000001</c:v>
                </c:pt>
                <c:pt idx="3">
                  <c:v>12.8</c:v>
                </c:pt>
              </c:numCache>
            </c:numRef>
          </c:xVal>
          <c:yVal>
            <c:numRef>
              <c:f>Correlations!$I$58:$I$61</c:f>
              <c:numCache>
                <c:formatCode>General</c:formatCode>
                <c:ptCount val="4"/>
                <c:pt idx="0">
                  <c:v>3.4427904477637199</c:v>
                </c:pt>
                <c:pt idx="1">
                  <c:v>7.1513262411497545</c:v>
                </c:pt>
                <c:pt idx="2">
                  <c:v>9.0062551959164487</c:v>
                </c:pt>
                <c:pt idx="3">
                  <c:v>12.714790989302495</c:v>
                </c:pt>
              </c:numCache>
            </c:numRef>
          </c:yVal>
        </c:ser>
        <c:ser>
          <c:idx val="7"/>
          <c:order val="7"/>
          <c:tx>
            <c:v>X=Y</c:v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Correlations!$H$3:$H$63</c:f>
              <c:numCache>
                <c:formatCode>General</c:formatCode>
                <c:ptCount val="61"/>
                <c:pt idx="0">
                  <c:v>2.593</c:v>
                </c:pt>
                <c:pt idx="1">
                  <c:v>4.4300000000000024</c:v>
                </c:pt>
                <c:pt idx="2">
                  <c:v>6.29</c:v>
                </c:pt>
                <c:pt idx="3">
                  <c:v>8.2000000000000011</c:v>
                </c:pt>
                <c:pt idx="4">
                  <c:v>9.99</c:v>
                </c:pt>
                <c:pt idx="5">
                  <c:v>11.9</c:v>
                </c:pt>
                <c:pt idx="6">
                  <c:v>13.61</c:v>
                </c:pt>
                <c:pt idx="7">
                  <c:v>15.9</c:v>
                </c:pt>
                <c:pt idx="8">
                  <c:v>17.36</c:v>
                </c:pt>
                <c:pt idx="9">
                  <c:v>19.100000000000001</c:v>
                </c:pt>
                <c:pt idx="10">
                  <c:v>21.03</c:v>
                </c:pt>
                <c:pt idx="11">
                  <c:v>22.75</c:v>
                </c:pt>
                <c:pt idx="13">
                  <c:v>5.6599999999999975</c:v>
                </c:pt>
                <c:pt idx="14">
                  <c:v>9.15</c:v>
                </c:pt>
                <c:pt idx="15">
                  <c:v>11</c:v>
                </c:pt>
                <c:pt idx="16">
                  <c:v>13.1</c:v>
                </c:pt>
                <c:pt idx="17">
                  <c:v>15.9</c:v>
                </c:pt>
                <c:pt idx="19">
                  <c:v>10.200000000000001</c:v>
                </c:pt>
                <c:pt idx="20">
                  <c:v>15.44</c:v>
                </c:pt>
                <c:pt idx="21">
                  <c:v>15.44</c:v>
                </c:pt>
                <c:pt idx="22">
                  <c:v>17.2</c:v>
                </c:pt>
                <c:pt idx="23">
                  <c:v>19.8</c:v>
                </c:pt>
                <c:pt idx="25">
                  <c:v>10.32</c:v>
                </c:pt>
                <c:pt idx="26">
                  <c:v>12.26</c:v>
                </c:pt>
                <c:pt idx="27">
                  <c:v>14.41</c:v>
                </c:pt>
                <c:pt idx="28">
                  <c:v>14.1</c:v>
                </c:pt>
                <c:pt idx="29">
                  <c:v>16.05</c:v>
                </c:pt>
                <c:pt idx="30">
                  <c:v>16</c:v>
                </c:pt>
                <c:pt idx="31">
                  <c:v>17.3</c:v>
                </c:pt>
                <c:pt idx="32">
                  <c:v>19.64</c:v>
                </c:pt>
                <c:pt idx="33">
                  <c:v>19.100000000000001</c:v>
                </c:pt>
                <c:pt idx="34">
                  <c:v>20.9</c:v>
                </c:pt>
                <c:pt idx="35">
                  <c:v>24.5</c:v>
                </c:pt>
                <c:pt idx="36">
                  <c:v>31.8</c:v>
                </c:pt>
                <c:pt idx="38">
                  <c:v>16.5</c:v>
                </c:pt>
                <c:pt idx="39">
                  <c:v>19.350000000000001</c:v>
                </c:pt>
                <c:pt idx="40">
                  <c:v>20.610000000000031</c:v>
                </c:pt>
                <c:pt idx="41">
                  <c:v>21.19</c:v>
                </c:pt>
                <c:pt idx="42">
                  <c:v>21.68</c:v>
                </c:pt>
                <c:pt idx="43">
                  <c:v>24.7</c:v>
                </c:pt>
                <c:pt idx="44">
                  <c:v>28.22</c:v>
                </c:pt>
                <c:pt idx="45">
                  <c:v>30.21</c:v>
                </c:pt>
                <c:pt idx="46">
                  <c:v>31.07</c:v>
                </c:pt>
                <c:pt idx="47">
                  <c:v>42.5</c:v>
                </c:pt>
                <c:pt idx="49">
                  <c:v>4.2519999999999998</c:v>
                </c:pt>
                <c:pt idx="50">
                  <c:v>7.9700000000000024</c:v>
                </c:pt>
                <c:pt idx="51">
                  <c:v>9.65</c:v>
                </c:pt>
                <c:pt idx="52">
                  <c:v>8.64</c:v>
                </c:pt>
                <c:pt idx="53">
                  <c:v>10.7</c:v>
                </c:pt>
                <c:pt idx="55">
                  <c:v>3.3299999999999987</c:v>
                </c:pt>
                <c:pt idx="56">
                  <c:v>7.41</c:v>
                </c:pt>
                <c:pt idx="57">
                  <c:v>9.120000000000001</c:v>
                </c:pt>
                <c:pt idx="58">
                  <c:v>12.8</c:v>
                </c:pt>
                <c:pt idx="59">
                  <c:v>0</c:v>
                </c:pt>
                <c:pt idx="60">
                  <c:v>45</c:v>
                </c:pt>
              </c:numCache>
            </c:numRef>
          </c:xVal>
          <c:yVal>
            <c:numRef>
              <c:f>Correlations!$H$3:$H$63</c:f>
              <c:numCache>
                <c:formatCode>General</c:formatCode>
                <c:ptCount val="61"/>
                <c:pt idx="0">
                  <c:v>2.593</c:v>
                </c:pt>
                <c:pt idx="1">
                  <c:v>4.4300000000000024</c:v>
                </c:pt>
                <c:pt idx="2">
                  <c:v>6.29</c:v>
                </c:pt>
                <c:pt idx="3">
                  <c:v>8.2000000000000011</c:v>
                </c:pt>
                <c:pt idx="4">
                  <c:v>9.99</c:v>
                </c:pt>
                <c:pt idx="5">
                  <c:v>11.9</c:v>
                </c:pt>
                <c:pt idx="6">
                  <c:v>13.61</c:v>
                </c:pt>
                <c:pt idx="7">
                  <c:v>15.9</c:v>
                </c:pt>
                <c:pt idx="8">
                  <c:v>17.36</c:v>
                </c:pt>
                <c:pt idx="9">
                  <c:v>19.100000000000001</c:v>
                </c:pt>
                <c:pt idx="10">
                  <c:v>21.03</c:v>
                </c:pt>
                <c:pt idx="11">
                  <c:v>22.75</c:v>
                </c:pt>
                <c:pt idx="13">
                  <c:v>5.6599999999999975</c:v>
                </c:pt>
                <c:pt idx="14">
                  <c:v>9.15</c:v>
                </c:pt>
                <c:pt idx="15">
                  <c:v>11</c:v>
                </c:pt>
                <c:pt idx="16">
                  <c:v>13.1</c:v>
                </c:pt>
                <c:pt idx="17">
                  <c:v>15.9</c:v>
                </c:pt>
                <c:pt idx="19">
                  <c:v>10.200000000000001</c:v>
                </c:pt>
                <c:pt idx="20">
                  <c:v>15.44</c:v>
                </c:pt>
                <c:pt idx="21">
                  <c:v>15.44</c:v>
                </c:pt>
                <c:pt idx="22">
                  <c:v>17.2</c:v>
                </c:pt>
                <c:pt idx="23">
                  <c:v>19.8</c:v>
                </c:pt>
                <c:pt idx="25">
                  <c:v>10.32</c:v>
                </c:pt>
                <c:pt idx="26">
                  <c:v>12.26</c:v>
                </c:pt>
                <c:pt idx="27">
                  <c:v>14.41</c:v>
                </c:pt>
                <c:pt idx="28">
                  <c:v>14.1</c:v>
                </c:pt>
                <c:pt idx="29">
                  <c:v>16.05</c:v>
                </c:pt>
                <c:pt idx="30">
                  <c:v>16</c:v>
                </c:pt>
                <c:pt idx="31">
                  <c:v>17.3</c:v>
                </c:pt>
                <c:pt idx="32">
                  <c:v>19.64</c:v>
                </c:pt>
                <c:pt idx="33">
                  <c:v>19.100000000000001</c:v>
                </c:pt>
                <c:pt idx="34">
                  <c:v>20.9</c:v>
                </c:pt>
                <c:pt idx="35">
                  <c:v>24.5</c:v>
                </c:pt>
                <c:pt idx="36">
                  <c:v>31.8</c:v>
                </c:pt>
                <c:pt idx="38">
                  <c:v>16.5</c:v>
                </c:pt>
                <c:pt idx="39">
                  <c:v>19.350000000000001</c:v>
                </c:pt>
                <c:pt idx="40">
                  <c:v>20.610000000000031</c:v>
                </c:pt>
                <c:pt idx="41">
                  <c:v>21.19</c:v>
                </c:pt>
                <c:pt idx="42">
                  <c:v>21.68</c:v>
                </c:pt>
                <c:pt idx="43">
                  <c:v>24.7</c:v>
                </c:pt>
                <c:pt idx="44">
                  <c:v>28.22</c:v>
                </c:pt>
                <c:pt idx="45">
                  <c:v>30.21</c:v>
                </c:pt>
                <c:pt idx="46">
                  <c:v>31.07</c:v>
                </c:pt>
                <c:pt idx="47">
                  <c:v>42.5</c:v>
                </c:pt>
                <c:pt idx="49">
                  <c:v>4.2519999999999998</c:v>
                </c:pt>
                <c:pt idx="50">
                  <c:v>7.9700000000000024</c:v>
                </c:pt>
                <c:pt idx="51">
                  <c:v>9.65</c:v>
                </c:pt>
                <c:pt idx="52">
                  <c:v>8.64</c:v>
                </c:pt>
                <c:pt idx="53">
                  <c:v>10.7</c:v>
                </c:pt>
                <c:pt idx="55">
                  <c:v>3.3299999999999987</c:v>
                </c:pt>
                <c:pt idx="56">
                  <c:v>7.41</c:v>
                </c:pt>
                <c:pt idx="57">
                  <c:v>9.120000000000001</c:v>
                </c:pt>
                <c:pt idx="58">
                  <c:v>12.8</c:v>
                </c:pt>
                <c:pt idx="59">
                  <c:v>0</c:v>
                </c:pt>
                <c:pt idx="60">
                  <c:v>45</c:v>
                </c:pt>
              </c:numCache>
            </c:numRef>
          </c:yVal>
        </c:ser>
        <c:axId val="78132736"/>
        <c:axId val="78134656"/>
      </c:scatterChart>
      <c:valAx>
        <c:axId val="78132736"/>
        <c:scaling>
          <c:orientation val="minMax"/>
          <c:max val="5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Experiment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5102668416447966"/>
              <c:y val="0.93476022528433944"/>
            </c:manualLayout>
          </c:layout>
        </c:title>
        <c:numFmt formatCode="General" sourceLinked="1"/>
        <c:tickLblPos val="nextTo"/>
        <c:crossAx val="78134656"/>
        <c:crosses val="autoZero"/>
        <c:crossBetween val="midCat"/>
        <c:majorUnit val="10"/>
      </c:valAx>
      <c:valAx>
        <c:axId val="78134656"/>
        <c:scaling>
          <c:orientation val="minMax"/>
          <c:max val="50"/>
          <c:min val="0"/>
        </c:scaling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Predicted 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</c:title>
        <c:numFmt formatCode="General" sourceLinked="1"/>
        <c:tickLblPos val="nextTo"/>
        <c:crossAx val="7813273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6.6382545931758533E-2"/>
          <c:y val="1.2207458442694663E-3"/>
          <c:w val="0.48059033245844268"/>
          <c:h val="0.52049403980752407"/>
        </c:manualLayout>
      </c:layout>
    </c:legend>
    <c:plotVisOnly val="1"/>
  </c:chart>
  <c:spPr>
    <a:ln>
      <a:solidFill>
        <a:schemeClr val="tx1"/>
      </a:solidFill>
    </a:ln>
  </c:spPr>
  <c:txPr>
    <a:bodyPr/>
    <a:lstStyle/>
    <a:p>
      <a:pPr>
        <a:defRPr sz="1100" b="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en-US" sz="1600" dirty="0" smtClean="0">
                <a:latin typeface="+mn-lt"/>
              </a:rPr>
              <a:t>Live Oil</a:t>
            </a:r>
            <a:endParaRPr lang="en-US" sz="1600" dirty="0">
              <a:latin typeface="+mn-lt"/>
            </a:endParaRPr>
          </a:p>
        </c:rich>
      </c:tx>
      <c:layout>
        <c:manualLayout>
          <c:xMode val="edge"/>
          <c:yMode val="edge"/>
          <c:x val="0.48624257989256903"/>
          <c:y val="7.868852459016394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650473272760629"/>
          <c:y val="5.4162023930544118E-2"/>
          <c:w val="0.8361823135511206"/>
          <c:h val="0.79679393385332065"/>
        </c:manualLayout>
      </c:layout>
      <c:scatterChart>
        <c:scatterStyle val="smoothMarker"/>
        <c:ser>
          <c:idx val="0"/>
          <c:order val="0"/>
          <c:tx>
            <c:v>exp Bu. P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Charts!$B$4:$B$7</c:f>
              <c:numCache>
                <c:formatCode>0.00E+00</c:formatCode>
                <c:ptCount val="4"/>
                <c:pt idx="0">
                  <c:v>112.11999999999999</c:v>
                </c:pt>
                <c:pt idx="1">
                  <c:v>130.30000000000001</c:v>
                </c:pt>
                <c:pt idx="2">
                  <c:v>165.15</c:v>
                </c:pt>
                <c:pt idx="3">
                  <c:v>254.17</c:v>
                </c:pt>
              </c:numCache>
            </c:numRef>
          </c:xVal>
          <c:yVal>
            <c:numRef>
              <c:f>Charts!$C$4:$C$7</c:f>
              <c:numCache>
                <c:formatCode>0.00E+00</c:formatCode>
                <c:ptCount val="4"/>
                <c:pt idx="0">
                  <c:v>1387</c:v>
                </c:pt>
                <c:pt idx="1">
                  <c:v>1473.9</c:v>
                </c:pt>
                <c:pt idx="2">
                  <c:v>1580.2</c:v>
                </c:pt>
                <c:pt idx="3">
                  <c:v>1985.6</c:v>
                </c:pt>
              </c:numCache>
            </c:numRef>
          </c:yVal>
          <c:smooth val="1"/>
        </c:ser>
        <c:ser>
          <c:idx val="1"/>
          <c:order val="1"/>
          <c:tx>
            <c:v>Cal. Bu. P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Charts!$A$12:$A$44</c:f>
              <c:numCache>
                <c:formatCode>General</c:formatCode>
                <c:ptCount val="33"/>
                <c:pt idx="0">
                  <c:v>50</c:v>
                </c:pt>
                <c:pt idx="1">
                  <c:v>62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  <c:pt idx="5">
                  <c:v>105</c:v>
                </c:pt>
                <c:pt idx="6">
                  <c:v>112</c:v>
                </c:pt>
                <c:pt idx="7">
                  <c:v>120</c:v>
                </c:pt>
                <c:pt idx="8">
                  <c:v>130</c:v>
                </c:pt>
                <c:pt idx="9">
                  <c:v>140</c:v>
                </c:pt>
                <c:pt idx="10">
                  <c:v>150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  <c:pt idx="17">
                  <c:v>210</c:v>
                </c:pt>
                <c:pt idx="18">
                  <c:v>220</c:v>
                </c:pt>
                <c:pt idx="19">
                  <c:v>230</c:v>
                </c:pt>
                <c:pt idx="20">
                  <c:v>240</c:v>
                </c:pt>
                <c:pt idx="21">
                  <c:v>250</c:v>
                </c:pt>
                <c:pt idx="22">
                  <c:v>254</c:v>
                </c:pt>
                <c:pt idx="23">
                  <c:v>260</c:v>
                </c:pt>
                <c:pt idx="24">
                  <c:v>270</c:v>
                </c:pt>
                <c:pt idx="25">
                  <c:v>280</c:v>
                </c:pt>
                <c:pt idx="26">
                  <c:v>290</c:v>
                </c:pt>
                <c:pt idx="27">
                  <c:v>300</c:v>
                </c:pt>
                <c:pt idx="28">
                  <c:v>310</c:v>
                </c:pt>
                <c:pt idx="29">
                  <c:v>320</c:v>
                </c:pt>
                <c:pt idx="30">
                  <c:v>330</c:v>
                </c:pt>
                <c:pt idx="31">
                  <c:v>340</c:v>
                </c:pt>
                <c:pt idx="32">
                  <c:v>350</c:v>
                </c:pt>
              </c:numCache>
            </c:numRef>
          </c:xVal>
          <c:yVal>
            <c:numRef>
              <c:f>Charts!$B$12:$B$44</c:f>
              <c:numCache>
                <c:formatCode>General</c:formatCode>
                <c:ptCount val="33"/>
                <c:pt idx="0">
                  <c:v>1469.6522255569926</c:v>
                </c:pt>
                <c:pt idx="1">
                  <c:v>1522.3450739256111</c:v>
                </c:pt>
                <c:pt idx="2">
                  <c:v>1556.7784800397676</c:v>
                </c:pt>
                <c:pt idx="3">
                  <c:v>1599.0050333819461</c:v>
                </c:pt>
                <c:pt idx="4">
                  <c:v>1640.2842232730175</c:v>
                </c:pt>
                <c:pt idx="5">
                  <c:v>1700.3149929573249</c:v>
                </c:pt>
                <c:pt idx="6">
                  <c:v>1727.50847525411</c:v>
                </c:pt>
                <c:pt idx="7">
                  <c:v>1757.912584536509</c:v>
                </c:pt>
                <c:pt idx="8">
                  <c:v>1794.8633450223624</c:v>
                </c:pt>
                <c:pt idx="9">
                  <c:v>1830.5904480191832</c:v>
                </c:pt>
                <c:pt idx="10">
                  <c:v>1865.041229235411</c:v>
                </c:pt>
                <c:pt idx="11">
                  <c:v>1898.1675851698001</c:v>
                </c:pt>
                <c:pt idx="12">
                  <c:v>1914.2205369356359</c:v>
                </c:pt>
                <c:pt idx="13">
                  <c:v>1929.9268257391411</c:v>
                </c:pt>
                <c:pt idx="14">
                  <c:v>1960.2821406055798</c:v>
                </c:pt>
                <c:pt idx="15">
                  <c:v>1989.2026846528279</c:v>
                </c:pt>
                <c:pt idx="16">
                  <c:v>2016.6634307076802</c:v>
                </c:pt>
                <c:pt idx="17">
                  <c:v>2042.6447917421051</c:v>
                </c:pt>
                <c:pt idx="18">
                  <c:v>2067.1321337031122</c:v>
                </c:pt>
                <c:pt idx="19">
                  <c:v>2090.115223570841</c:v>
                </c:pt>
                <c:pt idx="20">
                  <c:v>2111.587652322853</c:v>
                </c:pt>
                <c:pt idx="21">
                  <c:v>2131.5462878040767</c:v>
                </c:pt>
                <c:pt idx="22">
                  <c:v>2139.1057131284219</c:v>
                </c:pt>
                <c:pt idx="23">
                  <c:v>2149.9907480452612</c:v>
                </c:pt>
                <c:pt idx="24">
                  <c:v>2166.9229223542452</c:v>
                </c:pt>
                <c:pt idx="25">
                  <c:v>2182.3465377081661</c:v>
                </c:pt>
                <c:pt idx="26">
                  <c:v>2196.2667694873544</c:v>
                </c:pt>
                <c:pt idx="27">
                  <c:v>2208.6898936079497</c:v>
                </c:pt>
                <c:pt idx="28">
                  <c:v>2219.6229683870743</c:v>
                </c:pt>
                <c:pt idx="29">
                  <c:v>2229.0735596154336</c:v>
                </c:pt>
                <c:pt idx="30">
                  <c:v>2237.0494773233218</c:v>
                </c:pt>
                <c:pt idx="31">
                  <c:v>2243.558535512766</c:v>
                </c:pt>
                <c:pt idx="32">
                  <c:v>2248.6083314965304</c:v>
                </c:pt>
              </c:numCache>
            </c:numRef>
          </c:yVal>
          <c:smooth val="1"/>
        </c:ser>
        <c:ser>
          <c:idx val="2"/>
          <c:order val="2"/>
          <c:tx>
            <c:v>exp. AOP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rgbClr val="C00000"/>
                </a:solidFill>
              </a:ln>
            </c:spPr>
          </c:marker>
          <c:xVal>
            <c:numRef>
              <c:f>Charts!$F$4:$F$6</c:f>
              <c:numCache>
                <c:formatCode>General</c:formatCode>
                <c:ptCount val="3"/>
                <c:pt idx="0">
                  <c:v>254</c:v>
                </c:pt>
                <c:pt idx="1">
                  <c:v>165</c:v>
                </c:pt>
                <c:pt idx="2">
                  <c:v>130</c:v>
                </c:pt>
              </c:numCache>
            </c:numRef>
          </c:xVal>
          <c:yVal>
            <c:numRef>
              <c:f>Charts!$G$4:$G$6</c:f>
              <c:numCache>
                <c:formatCode>General</c:formatCode>
                <c:ptCount val="3"/>
                <c:pt idx="0">
                  <c:v>2419</c:v>
                </c:pt>
                <c:pt idx="1">
                  <c:v>2710</c:v>
                </c:pt>
                <c:pt idx="2">
                  <c:v>4100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Charts!$A$17:$A$44</c:f>
              <c:numCache>
                <c:formatCode>General</c:formatCode>
                <c:ptCount val="28"/>
                <c:pt idx="0">
                  <c:v>105</c:v>
                </c:pt>
                <c:pt idx="1">
                  <c:v>112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165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210</c:v>
                </c:pt>
                <c:pt idx="13">
                  <c:v>220</c:v>
                </c:pt>
                <c:pt idx="14">
                  <c:v>230</c:v>
                </c:pt>
                <c:pt idx="15">
                  <c:v>240</c:v>
                </c:pt>
                <c:pt idx="16">
                  <c:v>250</c:v>
                </c:pt>
                <c:pt idx="17">
                  <c:v>254</c:v>
                </c:pt>
                <c:pt idx="18">
                  <c:v>260</c:v>
                </c:pt>
                <c:pt idx="19">
                  <c:v>270</c:v>
                </c:pt>
                <c:pt idx="20">
                  <c:v>280</c:v>
                </c:pt>
                <c:pt idx="21">
                  <c:v>290</c:v>
                </c:pt>
                <c:pt idx="22">
                  <c:v>300</c:v>
                </c:pt>
                <c:pt idx="23">
                  <c:v>310</c:v>
                </c:pt>
                <c:pt idx="24">
                  <c:v>320</c:v>
                </c:pt>
                <c:pt idx="25">
                  <c:v>330</c:v>
                </c:pt>
                <c:pt idx="26">
                  <c:v>340</c:v>
                </c:pt>
                <c:pt idx="27">
                  <c:v>350</c:v>
                </c:pt>
              </c:numCache>
            </c:numRef>
          </c:xVal>
          <c:yVal>
            <c:numRef>
              <c:f>Charts!$C$17:$C$44</c:f>
              <c:numCache>
                <c:formatCode>General</c:formatCode>
                <c:ptCount val="28"/>
                <c:pt idx="0">
                  <c:v>7763.8530190894144</c:v>
                </c:pt>
                <c:pt idx="1">
                  <c:v>6151.4893954739991</c:v>
                </c:pt>
                <c:pt idx="2">
                  <c:v>5039.5342348751583</c:v>
                </c:pt>
                <c:pt idx="3">
                  <c:v>4135.8315345939018</c:v>
                </c:pt>
                <c:pt idx="4">
                  <c:v>3525.1442494841817</c:v>
                </c:pt>
                <c:pt idx="5">
                  <c:v>3092.7855119234591</c:v>
                </c:pt>
                <c:pt idx="6">
                  <c:v>2780.0214806130189</c:v>
                </c:pt>
                <c:pt idx="7">
                  <c:v>2657.1547995615601</c:v>
                </c:pt>
                <c:pt idx="8">
                  <c:v>2552.3980992961815</c:v>
                </c:pt>
                <c:pt idx="9">
                  <c:v>2387.8757522921601</c:v>
                </c:pt>
                <c:pt idx="10">
                  <c:v>2271.4789763794142</c:v>
                </c:pt>
                <c:pt idx="11">
                  <c:v>2192.5686327740368</c:v>
                </c:pt>
                <c:pt idx="12">
                  <c:v>2143.3228405118039</c:v>
                </c:pt>
                <c:pt idx="13">
                  <c:v>2117.8329201357792</c:v>
                </c:pt>
                <c:pt idx="14">
                  <c:v>2111.5352248931722</c:v>
                </c:pt>
                <c:pt idx="15">
                  <c:v>2120.8408504395252</c:v>
                </c:pt>
                <c:pt idx="16">
                  <c:v>2142.8831660595079</c:v>
                </c:pt>
                <c:pt idx="17">
                  <c:v>2154.7314828814874</c:v>
                </c:pt>
                <c:pt idx="18">
                  <c:v>2175.3424783832766</c:v>
                </c:pt>
                <c:pt idx="19">
                  <c:v>2216.3203521425266</c:v>
                </c:pt>
                <c:pt idx="20">
                  <c:v>2264.2477759098197</c:v>
                </c:pt>
                <c:pt idx="21">
                  <c:v>2317.816786520711</c:v>
                </c:pt>
                <c:pt idx="22">
                  <c:v>2375.9287185128201</c:v>
                </c:pt>
                <c:pt idx="23">
                  <c:v>2437.6544482550817</c:v>
                </c:pt>
                <c:pt idx="24">
                  <c:v>2502.2036453324117</c:v>
                </c:pt>
                <c:pt idx="25">
                  <c:v>2568.9001205609102</c:v>
                </c:pt>
                <c:pt idx="26">
                  <c:v>2637.1628532001819</c:v>
                </c:pt>
                <c:pt idx="27">
                  <c:v>2706.4902993541727</c:v>
                </c:pt>
              </c:numCache>
            </c:numRef>
          </c:yVal>
          <c:smooth val="1"/>
        </c:ser>
        <c:axId val="68735360"/>
        <c:axId val="68737280"/>
      </c:scatterChart>
      <c:valAx>
        <c:axId val="68735360"/>
        <c:scaling>
          <c:orientation val="minMax"/>
          <c:max val="350"/>
          <c:min val="5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Temperature (F)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37280"/>
        <c:crosses val="autoZero"/>
        <c:crossBetween val="midCat"/>
      </c:valAx>
      <c:valAx>
        <c:axId val="68737280"/>
        <c:scaling>
          <c:orientation val="minMax"/>
          <c:max val="90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Pressure (Psia)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35360"/>
        <c:crosses val="autoZero"/>
        <c:crossBetween val="midCat"/>
        <c:majorUnit val="2000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1572281959379311"/>
          <c:y val="0.10687044447313004"/>
          <c:w val="0.13239541293897403"/>
          <c:h val="0.14832064024783786"/>
        </c:manualLayout>
      </c:layout>
    </c:legend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9236546161658279E-2"/>
          <c:y val="5.1400554097404488E-2"/>
          <c:w val="0.83787382416614065"/>
          <c:h val="0.78771217611639377"/>
        </c:manualLayout>
      </c:layout>
      <c:scatterChart>
        <c:scatterStyle val="lineMarker"/>
        <c:ser>
          <c:idx val="0"/>
          <c:order val="0"/>
          <c:tx>
            <c:v>Field Data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'GOR &amp; Press.'!$A$12:$A$34</c:f>
              <c:numCache>
                <c:formatCode>General</c:formatCode>
                <c:ptCount val="23"/>
                <c:pt idx="0">
                  <c:v>24400</c:v>
                </c:pt>
                <c:pt idx="1">
                  <c:v>24446</c:v>
                </c:pt>
                <c:pt idx="2">
                  <c:v>24669</c:v>
                </c:pt>
                <c:pt idx="3">
                  <c:v>24676</c:v>
                </c:pt>
                <c:pt idx="4">
                  <c:v>24784</c:v>
                </c:pt>
                <c:pt idx="5">
                  <c:v>24919</c:v>
                </c:pt>
                <c:pt idx="6">
                  <c:v>25331</c:v>
                </c:pt>
                <c:pt idx="7">
                  <c:v>25493</c:v>
                </c:pt>
                <c:pt idx="8">
                  <c:v>25601</c:v>
                </c:pt>
                <c:pt idx="9">
                  <c:v>25730</c:v>
                </c:pt>
                <c:pt idx="10">
                  <c:v>25926</c:v>
                </c:pt>
                <c:pt idx="11">
                  <c:v>26149</c:v>
                </c:pt>
                <c:pt idx="12">
                  <c:v>26230</c:v>
                </c:pt>
                <c:pt idx="13">
                  <c:v>26385</c:v>
                </c:pt>
                <c:pt idx="14">
                  <c:v>26581</c:v>
                </c:pt>
                <c:pt idx="15">
                  <c:v>26662</c:v>
                </c:pt>
                <c:pt idx="16">
                  <c:v>26743</c:v>
                </c:pt>
                <c:pt idx="17">
                  <c:v>26743</c:v>
                </c:pt>
                <c:pt idx="18">
                  <c:v>26770</c:v>
                </c:pt>
                <c:pt idx="19">
                  <c:v>26770</c:v>
                </c:pt>
                <c:pt idx="20">
                  <c:v>26946</c:v>
                </c:pt>
                <c:pt idx="21">
                  <c:v>26939</c:v>
                </c:pt>
                <c:pt idx="22">
                  <c:v>27020</c:v>
                </c:pt>
              </c:numCache>
            </c:numRef>
          </c:xVal>
          <c:yVal>
            <c:numRef>
              <c:f>'GOR &amp; Press.'!$B$12:$B$34</c:f>
              <c:numCache>
                <c:formatCode>General</c:formatCode>
                <c:ptCount val="23"/>
                <c:pt idx="0">
                  <c:v>413</c:v>
                </c:pt>
                <c:pt idx="1">
                  <c:v>516.55999999999949</c:v>
                </c:pt>
                <c:pt idx="2">
                  <c:v>741.57</c:v>
                </c:pt>
                <c:pt idx="3">
                  <c:v>518.45999999999947</c:v>
                </c:pt>
                <c:pt idx="4">
                  <c:v>516.41999999999996</c:v>
                </c:pt>
                <c:pt idx="5">
                  <c:v>673.74</c:v>
                </c:pt>
                <c:pt idx="6">
                  <c:v>464.40999999999963</c:v>
                </c:pt>
                <c:pt idx="7">
                  <c:v>514.15</c:v>
                </c:pt>
                <c:pt idx="8">
                  <c:v>595.78000000000054</c:v>
                </c:pt>
                <c:pt idx="9">
                  <c:v>533.97</c:v>
                </c:pt>
                <c:pt idx="10">
                  <c:v>440.27</c:v>
                </c:pt>
                <c:pt idx="11">
                  <c:v>509.9</c:v>
                </c:pt>
                <c:pt idx="12">
                  <c:v>438.16</c:v>
                </c:pt>
                <c:pt idx="13">
                  <c:v>499.85</c:v>
                </c:pt>
                <c:pt idx="14">
                  <c:v>445.97999999999894</c:v>
                </c:pt>
                <c:pt idx="15">
                  <c:v>434</c:v>
                </c:pt>
                <c:pt idx="16">
                  <c:v>475.8</c:v>
                </c:pt>
                <c:pt idx="17">
                  <c:v>441.92999999999893</c:v>
                </c:pt>
                <c:pt idx="18">
                  <c:v>453.88</c:v>
                </c:pt>
                <c:pt idx="19">
                  <c:v>402.08</c:v>
                </c:pt>
                <c:pt idx="20">
                  <c:v>421.92999999999893</c:v>
                </c:pt>
                <c:pt idx="21">
                  <c:v>455.8</c:v>
                </c:pt>
                <c:pt idx="22">
                  <c:v>467.71999999999969</c:v>
                </c:pt>
              </c:numCache>
            </c:numRef>
          </c:yVal>
        </c:ser>
        <c:axId val="69390336"/>
        <c:axId val="69392640"/>
      </c:scatterChart>
      <c:valAx>
        <c:axId val="69390336"/>
        <c:scaling>
          <c:orientation val="minMax"/>
          <c:max val="27500"/>
          <c:min val="240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Depth (ft)</a:t>
                </a:r>
              </a:p>
            </c:rich>
          </c:tx>
          <c:layout>
            <c:manualLayout>
              <c:xMode val="edge"/>
              <c:yMode val="edge"/>
              <c:x val="0.45773550204034713"/>
              <c:y val="0.92442009966145533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392640"/>
        <c:crosses val="autoZero"/>
        <c:crossBetween val="midCat"/>
        <c:majorUnit val="500"/>
      </c:valAx>
      <c:valAx>
        <c:axId val="69392640"/>
        <c:scaling>
          <c:orientation val="minMax"/>
          <c:max val="8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GOR (scf/stb)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390336"/>
        <c:crosses val="autoZero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72153725309883765"/>
          <c:y val="4.6256904454107034E-4"/>
          <c:w val="0.27846274690116291"/>
          <c:h val="0.19935009853872071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9236546161658321E-2"/>
          <c:y val="5.1400554097404488E-2"/>
          <c:w val="0.83787382416614065"/>
          <c:h val="0.78771217611639377"/>
        </c:manualLayout>
      </c:layout>
      <c:scatterChart>
        <c:scatterStyle val="lineMarker"/>
        <c:ser>
          <c:idx val="0"/>
          <c:order val="0"/>
          <c:tx>
            <c:v>Field Data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'GOR &amp; Press.'!$A$12:$A$34</c:f>
              <c:numCache>
                <c:formatCode>General</c:formatCode>
                <c:ptCount val="23"/>
                <c:pt idx="0">
                  <c:v>24400</c:v>
                </c:pt>
                <c:pt idx="1">
                  <c:v>24446</c:v>
                </c:pt>
                <c:pt idx="2">
                  <c:v>24669</c:v>
                </c:pt>
                <c:pt idx="3">
                  <c:v>24676</c:v>
                </c:pt>
                <c:pt idx="4">
                  <c:v>24784</c:v>
                </c:pt>
                <c:pt idx="5">
                  <c:v>24919</c:v>
                </c:pt>
                <c:pt idx="6">
                  <c:v>25331</c:v>
                </c:pt>
                <c:pt idx="7">
                  <c:v>25493</c:v>
                </c:pt>
                <c:pt idx="8">
                  <c:v>25601</c:v>
                </c:pt>
                <c:pt idx="9">
                  <c:v>25730</c:v>
                </c:pt>
                <c:pt idx="10">
                  <c:v>25926</c:v>
                </c:pt>
                <c:pt idx="11">
                  <c:v>26149</c:v>
                </c:pt>
                <c:pt idx="12">
                  <c:v>26230</c:v>
                </c:pt>
                <c:pt idx="13">
                  <c:v>26385</c:v>
                </c:pt>
                <c:pt idx="14">
                  <c:v>26581</c:v>
                </c:pt>
                <c:pt idx="15">
                  <c:v>26662</c:v>
                </c:pt>
                <c:pt idx="16">
                  <c:v>26743</c:v>
                </c:pt>
                <c:pt idx="17">
                  <c:v>26743</c:v>
                </c:pt>
                <c:pt idx="18">
                  <c:v>26770</c:v>
                </c:pt>
                <c:pt idx="19">
                  <c:v>26770</c:v>
                </c:pt>
                <c:pt idx="20">
                  <c:v>26946</c:v>
                </c:pt>
                <c:pt idx="21">
                  <c:v>26939</c:v>
                </c:pt>
                <c:pt idx="22">
                  <c:v>27020</c:v>
                </c:pt>
              </c:numCache>
            </c:numRef>
          </c:xVal>
          <c:yVal>
            <c:numRef>
              <c:f>'GOR &amp; Press.'!$B$12:$B$34</c:f>
              <c:numCache>
                <c:formatCode>General</c:formatCode>
                <c:ptCount val="23"/>
                <c:pt idx="0">
                  <c:v>413</c:v>
                </c:pt>
                <c:pt idx="1">
                  <c:v>516.55999999999949</c:v>
                </c:pt>
                <c:pt idx="2">
                  <c:v>741.57</c:v>
                </c:pt>
                <c:pt idx="3">
                  <c:v>518.45999999999947</c:v>
                </c:pt>
                <c:pt idx="4">
                  <c:v>516.41999999999996</c:v>
                </c:pt>
                <c:pt idx="5">
                  <c:v>673.74</c:v>
                </c:pt>
                <c:pt idx="6">
                  <c:v>464.40999999999963</c:v>
                </c:pt>
                <c:pt idx="7">
                  <c:v>514.15</c:v>
                </c:pt>
                <c:pt idx="8">
                  <c:v>595.78000000000054</c:v>
                </c:pt>
                <c:pt idx="9">
                  <c:v>533.97</c:v>
                </c:pt>
                <c:pt idx="10">
                  <c:v>440.27</c:v>
                </c:pt>
                <c:pt idx="11">
                  <c:v>509.9</c:v>
                </c:pt>
                <c:pt idx="12">
                  <c:v>438.16</c:v>
                </c:pt>
                <c:pt idx="13">
                  <c:v>499.85</c:v>
                </c:pt>
                <c:pt idx="14">
                  <c:v>445.97999999999894</c:v>
                </c:pt>
                <c:pt idx="15">
                  <c:v>434</c:v>
                </c:pt>
                <c:pt idx="16">
                  <c:v>475.8</c:v>
                </c:pt>
                <c:pt idx="17">
                  <c:v>441.92999999999893</c:v>
                </c:pt>
                <c:pt idx="18">
                  <c:v>453.88</c:v>
                </c:pt>
                <c:pt idx="19">
                  <c:v>402.08</c:v>
                </c:pt>
                <c:pt idx="20">
                  <c:v>421.92999999999893</c:v>
                </c:pt>
                <c:pt idx="21">
                  <c:v>455.8</c:v>
                </c:pt>
                <c:pt idx="22">
                  <c:v>467.71999999999969</c:v>
                </c:pt>
              </c:numCache>
            </c:numRef>
          </c:yVal>
        </c:ser>
        <c:ser>
          <c:idx val="1"/>
          <c:order val="1"/>
          <c:tx>
            <c:v>PC-SAFT Prediction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'GOR &amp; Press.'!$A$2:$A$8</c:f>
              <c:numCache>
                <c:formatCode>General</c:formatCode>
                <c:ptCount val="7"/>
                <c:pt idx="0">
                  <c:v>24151</c:v>
                </c:pt>
                <c:pt idx="1">
                  <c:v>24651</c:v>
                </c:pt>
                <c:pt idx="2">
                  <c:v>25151</c:v>
                </c:pt>
                <c:pt idx="3">
                  <c:v>25651</c:v>
                </c:pt>
                <c:pt idx="4">
                  <c:v>26151</c:v>
                </c:pt>
                <c:pt idx="5">
                  <c:v>26651</c:v>
                </c:pt>
                <c:pt idx="6">
                  <c:v>27151</c:v>
                </c:pt>
              </c:numCache>
            </c:numRef>
          </c:xVal>
          <c:yVal>
            <c:numRef>
              <c:f>'GOR &amp; Press.'!$C$2:$C$8</c:f>
              <c:numCache>
                <c:formatCode>General</c:formatCode>
                <c:ptCount val="7"/>
                <c:pt idx="0">
                  <c:v>562.16349410106511</c:v>
                </c:pt>
                <c:pt idx="1">
                  <c:v>544.49175543527724</c:v>
                </c:pt>
                <c:pt idx="2">
                  <c:v>527.06146626388022</c:v>
                </c:pt>
                <c:pt idx="3">
                  <c:v>509.90251132824363</c:v>
                </c:pt>
                <c:pt idx="4">
                  <c:v>493.05278995006648</c:v>
                </c:pt>
                <c:pt idx="5">
                  <c:v>476.55593228996702</c:v>
                </c:pt>
                <c:pt idx="6">
                  <c:v>460.45837072400315</c:v>
                </c:pt>
              </c:numCache>
            </c:numRef>
          </c:yVal>
        </c:ser>
        <c:axId val="69499904"/>
        <c:axId val="69506176"/>
      </c:scatterChart>
      <c:valAx>
        <c:axId val="69499904"/>
        <c:scaling>
          <c:orientation val="minMax"/>
          <c:max val="27500"/>
          <c:min val="240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Depth (ft)</a:t>
                </a:r>
              </a:p>
            </c:rich>
          </c:tx>
          <c:layout>
            <c:manualLayout>
              <c:xMode val="edge"/>
              <c:yMode val="edge"/>
              <c:x val="0.45773550204034713"/>
              <c:y val="0.92442009966145533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506176"/>
        <c:crosses val="autoZero"/>
        <c:crossBetween val="midCat"/>
        <c:majorUnit val="500"/>
      </c:valAx>
      <c:valAx>
        <c:axId val="69506176"/>
        <c:scaling>
          <c:orientation val="minMax"/>
          <c:max val="8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GOR (scf/stb)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499904"/>
        <c:crosses val="autoZero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72153725309883765"/>
          <c:y val="4.6256904454107034E-4"/>
          <c:w val="0.27846274690116291"/>
          <c:h val="0.19935009853872071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13122730956339"/>
          <c:y val="0.13874288210245"/>
          <c:w val="0.56797761924214774"/>
          <c:h val="0.83787237067698461"/>
        </c:manualLayout>
      </c:layout>
      <c:scatterChart>
        <c:scatterStyle val="smoothMarker"/>
        <c:ser>
          <c:idx val="2"/>
          <c:order val="0"/>
          <c:tx>
            <c:v>Field Data (M21B)</c:v>
          </c:tx>
          <c:spPr>
            <a:ln>
              <a:noFill/>
            </a:ln>
          </c:spPr>
          <c:marker>
            <c:symbol val="triangle"/>
            <c:size val="5"/>
            <c:spPr>
              <a:noFill/>
              <a:ln w="19050"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'Case 1 (M21B)'!$I$12:$I$17</c:f>
              <c:numCache>
                <c:formatCode>General</c:formatCode>
                <c:ptCount val="6"/>
                <c:pt idx="0">
                  <c:v>2.1597</c:v>
                </c:pt>
                <c:pt idx="1">
                  <c:v>2.0011000000000001</c:v>
                </c:pt>
                <c:pt idx="2">
                  <c:v>2.1153999999999997</c:v>
                </c:pt>
                <c:pt idx="3">
                  <c:v>1.3735999999999904</c:v>
                </c:pt>
                <c:pt idx="4">
                  <c:v>0.96728999999999998</c:v>
                </c:pt>
                <c:pt idx="5">
                  <c:v>1.0193999999999881</c:v>
                </c:pt>
              </c:numCache>
            </c:numRef>
          </c:xVal>
          <c:yVal>
            <c:numRef>
              <c:f>'Case 1 (M21B)'!$H$12:$H$17</c:f>
              <c:numCache>
                <c:formatCode>General</c:formatCode>
                <c:ptCount val="6"/>
                <c:pt idx="0">
                  <c:v>26986</c:v>
                </c:pt>
                <c:pt idx="1">
                  <c:v>26939</c:v>
                </c:pt>
                <c:pt idx="2">
                  <c:v>26817</c:v>
                </c:pt>
                <c:pt idx="3">
                  <c:v>25772</c:v>
                </c:pt>
                <c:pt idx="4">
                  <c:v>25101</c:v>
                </c:pt>
                <c:pt idx="5">
                  <c:v>24687</c:v>
                </c:pt>
              </c:numCache>
            </c:numRef>
          </c:yVal>
          <c:smooth val="1"/>
        </c:ser>
        <c:ser>
          <c:idx val="5"/>
          <c:order val="1"/>
          <c:tx>
            <c:v>Field Data (M21A Central)</c:v>
          </c:tx>
          <c:spPr>
            <a:ln>
              <a:noFill/>
            </a:ln>
          </c:spPr>
          <c:marker>
            <c:symbol val="square"/>
            <c:size val="5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'Case 2 (M21A Central)'!$B$3:$B$7</c:f>
              <c:numCache>
                <c:formatCode>General</c:formatCode>
                <c:ptCount val="5"/>
                <c:pt idx="0">
                  <c:v>2.0886</c:v>
                </c:pt>
                <c:pt idx="1">
                  <c:v>1.4790999999999881</c:v>
                </c:pt>
                <c:pt idx="2">
                  <c:v>1.3381000000000001</c:v>
                </c:pt>
                <c:pt idx="3">
                  <c:v>1.1518999999999899</c:v>
                </c:pt>
                <c:pt idx="4">
                  <c:v>1.2656999999999861</c:v>
                </c:pt>
              </c:numCache>
            </c:numRef>
          </c:xVal>
          <c:yVal>
            <c:numRef>
              <c:f>'Case 2 (M21A Central)'!$A$3:$A$7</c:f>
              <c:numCache>
                <c:formatCode>General</c:formatCode>
                <c:ptCount val="5"/>
                <c:pt idx="0">
                  <c:v>26634</c:v>
                </c:pt>
                <c:pt idx="1">
                  <c:v>25610</c:v>
                </c:pt>
                <c:pt idx="2">
                  <c:v>25582</c:v>
                </c:pt>
                <c:pt idx="3">
                  <c:v>24884</c:v>
                </c:pt>
                <c:pt idx="4">
                  <c:v>24519</c:v>
                </c:pt>
              </c:numCache>
            </c:numRef>
          </c:yVal>
          <c:smooth val="1"/>
        </c:ser>
        <c:ser>
          <c:idx val="8"/>
          <c:order val="2"/>
          <c:tx>
            <c:v>Field Data (M21A North)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'Case 3 (M21A North)'!$B$3:$B$5</c:f>
              <c:numCache>
                <c:formatCode>General</c:formatCode>
                <c:ptCount val="3"/>
                <c:pt idx="0">
                  <c:v>0.9877899999999995</c:v>
                </c:pt>
                <c:pt idx="1">
                  <c:v>0.84674000000000615</c:v>
                </c:pt>
                <c:pt idx="2">
                  <c:v>0.59738999999999465</c:v>
                </c:pt>
              </c:numCache>
            </c:numRef>
          </c:xVal>
          <c:yVal>
            <c:numRef>
              <c:f>'Case 3 (M21A North)'!$A$3:$A$5</c:f>
              <c:numCache>
                <c:formatCode>General</c:formatCode>
                <c:ptCount val="3"/>
                <c:pt idx="0">
                  <c:v>26733</c:v>
                </c:pt>
                <c:pt idx="1">
                  <c:v>26665</c:v>
                </c:pt>
                <c:pt idx="2">
                  <c:v>25120</c:v>
                </c:pt>
              </c:numCache>
            </c:numRef>
          </c:yVal>
          <c:smooth val="1"/>
        </c:ser>
        <c:axId val="69609344"/>
        <c:axId val="69640576"/>
      </c:scatterChart>
      <c:valAx>
        <c:axId val="69609344"/>
        <c:scaling>
          <c:orientation val="minMax"/>
          <c:max val="2.5"/>
          <c:min val="0"/>
        </c:scaling>
        <c:axPos val="t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Optical Density (@1000 nm)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640576"/>
        <c:crosses val="autoZero"/>
        <c:crossBetween val="midCat"/>
        <c:majorUnit val="0.5"/>
      </c:valAx>
      <c:valAx>
        <c:axId val="69640576"/>
        <c:scaling>
          <c:orientation val="maxMin"/>
          <c:max val="27500"/>
          <c:min val="2400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Depth (ft)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609344"/>
        <c:crosses val="autoZero"/>
        <c:crossBetween val="midCat"/>
        <c:majorUnit val="500"/>
      </c:valAx>
    </c:plotArea>
    <c:legend>
      <c:legendPos val="r"/>
      <c:layout>
        <c:manualLayout>
          <c:xMode val="edge"/>
          <c:yMode val="edge"/>
          <c:x val="0.67382493599343762"/>
          <c:y val="2.1260482683566992E-2"/>
          <c:w val="0.32386024833467048"/>
          <c:h val="0.76631520429670963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13122730956336"/>
          <c:y val="0.13874288210245006"/>
          <c:w val="0.56797761924214774"/>
          <c:h val="0.83787237067698461"/>
        </c:manualLayout>
      </c:layout>
      <c:scatterChart>
        <c:scatterStyle val="smoothMarker"/>
        <c:ser>
          <c:idx val="0"/>
          <c:order val="0"/>
          <c:tx>
            <c:v>PC-SAFT (M21B)</c:v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'Case 1 (M21B)'!$K$2:$K$9</c:f>
              <c:numCache>
                <c:formatCode>General</c:formatCode>
                <c:ptCount val="8"/>
                <c:pt idx="0">
                  <c:v>0.84869602994955962</c:v>
                </c:pt>
                <c:pt idx="1">
                  <c:v>1.0071884920169498</c:v>
                </c:pt>
                <c:pt idx="2">
                  <c:v>1.0193999999999876</c:v>
                </c:pt>
                <c:pt idx="3">
                  <c:v>1.1866349579749838</c:v>
                </c:pt>
                <c:pt idx="4">
                  <c:v>1.3875018279364475</c:v>
                </c:pt>
                <c:pt idx="5">
                  <c:v>1.6096757829916648</c:v>
                </c:pt>
                <c:pt idx="6">
                  <c:v>1.8524016983200418</c:v>
                </c:pt>
                <c:pt idx="7">
                  <c:v>2.1142681798189993</c:v>
                </c:pt>
              </c:numCache>
            </c:numRef>
          </c:xVal>
          <c:yVal>
            <c:numRef>
              <c:f>'Case 1 (M21B)'!$H$2:$H$9</c:f>
              <c:numCache>
                <c:formatCode>General</c:formatCode>
                <c:ptCount val="8"/>
                <c:pt idx="0">
                  <c:v>24151</c:v>
                </c:pt>
                <c:pt idx="1">
                  <c:v>24651</c:v>
                </c:pt>
                <c:pt idx="2">
                  <c:v>24687</c:v>
                </c:pt>
                <c:pt idx="3">
                  <c:v>25151</c:v>
                </c:pt>
                <c:pt idx="4">
                  <c:v>25651</c:v>
                </c:pt>
                <c:pt idx="5">
                  <c:v>26151</c:v>
                </c:pt>
                <c:pt idx="6">
                  <c:v>26651</c:v>
                </c:pt>
                <c:pt idx="7">
                  <c:v>27151</c:v>
                </c:pt>
              </c:numCache>
            </c:numRef>
          </c:yVal>
          <c:smooth val="1"/>
        </c:ser>
        <c:ser>
          <c:idx val="2"/>
          <c:order val="1"/>
          <c:tx>
            <c:v>Field Data (M21B)</c:v>
          </c:tx>
          <c:spPr>
            <a:ln>
              <a:noFill/>
            </a:ln>
          </c:spPr>
          <c:marker>
            <c:symbol val="triangle"/>
            <c:size val="5"/>
            <c:spPr>
              <a:noFill/>
              <a:ln w="19050"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'Case 1 (M21B)'!$I$12:$I$17</c:f>
              <c:numCache>
                <c:formatCode>General</c:formatCode>
                <c:ptCount val="6"/>
                <c:pt idx="0">
                  <c:v>2.1597</c:v>
                </c:pt>
                <c:pt idx="1">
                  <c:v>2.0011000000000001</c:v>
                </c:pt>
                <c:pt idx="2">
                  <c:v>2.1153999999999997</c:v>
                </c:pt>
                <c:pt idx="3">
                  <c:v>1.3735999999999902</c:v>
                </c:pt>
                <c:pt idx="4">
                  <c:v>0.96728999999999998</c:v>
                </c:pt>
                <c:pt idx="5">
                  <c:v>1.0193999999999876</c:v>
                </c:pt>
              </c:numCache>
            </c:numRef>
          </c:xVal>
          <c:yVal>
            <c:numRef>
              <c:f>'Case 1 (M21B)'!$H$12:$H$17</c:f>
              <c:numCache>
                <c:formatCode>General</c:formatCode>
                <c:ptCount val="6"/>
                <c:pt idx="0">
                  <c:v>26986</c:v>
                </c:pt>
                <c:pt idx="1">
                  <c:v>26939</c:v>
                </c:pt>
                <c:pt idx="2">
                  <c:v>26817</c:v>
                </c:pt>
                <c:pt idx="3">
                  <c:v>25772</c:v>
                </c:pt>
                <c:pt idx="4">
                  <c:v>25101</c:v>
                </c:pt>
                <c:pt idx="5">
                  <c:v>24687</c:v>
                </c:pt>
              </c:numCache>
            </c:numRef>
          </c:yVal>
          <c:smooth val="1"/>
        </c:ser>
        <c:ser>
          <c:idx val="3"/>
          <c:order val="2"/>
          <c:tx>
            <c:v>PC-SAFT (M21A Central)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'Case 2 (M21A Central)'!$D$23:$D$30</c:f>
              <c:numCache>
                <c:formatCode>General</c:formatCode>
                <c:ptCount val="8"/>
                <c:pt idx="0">
                  <c:v>0.89840709762504645</c:v>
                </c:pt>
                <c:pt idx="1">
                  <c:v>1.05</c:v>
                </c:pt>
                <c:pt idx="2">
                  <c:v>1.1518999999999897</c:v>
                </c:pt>
                <c:pt idx="3">
                  <c:v>1.2561402798102981</c:v>
                </c:pt>
                <c:pt idx="4">
                  <c:v>1.4687726184602459</c:v>
                </c:pt>
                <c:pt idx="5">
                  <c:v>1.7039600720187338</c:v>
                </c:pt>
                <c:pt idx="6">
                  <c:v>1.9609032853874853</c:v>
                </c:pt>
                <c:pt idx="7">
                  <c:v>2.2381081942201178</c:v>
                </c:pt>
              </c:numCache>
            </c:numRef>
          </c:xVal>
          <c:yVal>
            <c:numRef>
              <c:f>'Case 2 (M21A Central)'!$A$23:$A$30</c:f>
              <c:numCache>
                <c:formatCode>General</c:formatCode>
                <c:ptCount val="8"/>
                <c:pt idx="0">
                  <c:v>24151</c:v>
                </c:pt>
                <c:pt idx="1">
                  <c:v>24591</c:v>
                </c:pt>
                <c:pt idx="2">
                  <c:v>24884</c:v>
                </c:pt>
                <c:pt idx="3">
                  <c:v>25151</c:v>
                </c:pt>
                <c:pt idx="4">
                  <c:v>25651</c:v>
                </c:pt>
                <c:pt idx="5">
                  <c:v>26151</c:v>
                </c:pt>
                <c:pt idx="6">
                  <c:v>26651</c:v>
                </c:pt>
                <c:pt idx="7">
                  <c:v>27151</c:v>
                </c:pt>
              </c:numCache>
            </c:numRef>
          </c:yVal>
          <c:smooth val="1"/>
        </c:ser>
        <c:ser>
          <c:idx val="5"/>
          <c:order val="3"/>
          <c:tx>
            <c:v>Field Data (M21A Central)</c:v>
          </c:tx>
          <c:spPr>
            <a:ln>
              <a:noFill/>
            </a:ln>
          </c:spPr>
          <c:marker>
            <c:symbol val="square"/>
            <c:size val="5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'Case 2 (M21A Central)'!$B$3:$B$7</c:f>
              <c:numCache>
                <c:formatCode>General</c:formatCode>
                <c:ptCount val="5"/>
                <c:pt idx="0">
                  <c:v>2.0886</c:v>
                </c:pt>
                <c:pt idx="1">
                  <c:v>1.4790999999999876</c:v>
                </c:pt>
                <c:pt idx="2">
                  <c:v>1.3381000000000001</c:v>
                </c:pt>
                <c:pt idx="3">
                  <c:v>1.1518999999999897</c:v>
                </c:pt>
                <c:pt idx="4">
                  <c:v>1.2656999999999856</c:v>
                </c:pt>
              </c:numCache>
            </c:numRef>
          </c:xVal>
          <c:yVal>
            <c:numRef>
              <c:f>'Case 2 (M21A Central)'!$A$3:$A$7</c:f>
              <c:numCache>
                <c:formatCode>General</c:formatCode>
                <c:ptCount val="5"/>
                <c:pt idx="0">
                  <c:v>26634</c:v>
                </c:pt>
                <c:pt idx="1">
                  <c:v>25610</c:v>
                </c:pt>
                <c:pt idx="2">
                  <c:v>25582</c:v>
                </c:pt>
                <c:pt idx="3">
                  <c:v>24884</c:v>
                </c:pt>
                <c:pt idx="4">
                  <c:v>24519</c:v>
                </c:pt>
              </c:numCache>
            </c:numRef>
          </c:yVal>
          <c:smooth val="1"/>
        </c:ser>
        <c:ser>
          <c:idx val="6"/>
          <c:order val="4"/>
          <c:tx>
            <c:v>PC-SAFT (M21A North)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'Case 3 (M21A North)'!$D$20:$D$27</c:f>
              <c:numCache>
                <c:formatCode>General</c:formatCode>
                <c:ptCount val="8"/>
                <c:pt idx="0">
                  <c:v>0.43153245874646534</c:v>
                </c:pt>
                <c:pt idx="1">
                  <c:v>0.51212037177439251</c:v>
                </c:pt>
                <c:pt idx="2">
                  <c:v>0.59738999999999443</c:v>
                </c:pt>
                <c:pt idx="3">
                  <c:v>0.60336266811556716</c:v>
                </c:pt>
                <c:pt idx="4">
                  <c:v>0.70549649603075881</c:v>
                </c:pt>
                <c:pt idx="5">
                  <c:v>0.818464236789606</c:v>
                </c:pt>
                <c:pt idx="6">
                  <c:v>0.94188193564389977</c:v>
                </c:pt>
                <c:pt idx="7">
                  <c:v>1.0750319477056378</c:v>
                </c:pt>
              </c:numCache>
            </c:numRef>
          </c:xVal>
          <c:yVal>
            <c:numRef>
              <c:f>'Case 3 (M21A North)'!$A$20:$A$27</c:f>
              <c:numCache>
                <c:formatCode>General</c:formatCode>
                <c:ptCount val="8"/>
                <c:pt idx="0">
                  <c:v>24151</c:v>
                </c:pt>
                <c:pt idx="1">
                  <c:v>24651</c:v>
                </c:pt>
                <c:pt idx="2">
                  <c:v>25120</c:v>
                </c:pt>
                <c:pt idx="3">
                  <c:v>25151</c:v>
                </c:pt>
                <c:pt idx="4">
                  <c:v>25651</c:v>
                </c:pt>
                <c:pt idx="5">
                  <c:v>26151</c:v>
                </c:pt>
                <c:pt idx="6">
                  <c:v>26651</c:v>
                </c:pt>
                <c:pt idx="7">
                  <c:v>27151</c:v>
                </c:pt>
              </c:numCache>
            </c:numRef>
          </c:yVal>
          <c:smooth val="1"/>
        </c:ser>
        <c:ser>
          <c:idx val="8"/>
          <c:order val="5"/>
          <c:tx>
            <c:v>Field Data (M21A North)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'Case 3 (M21A North)'!$B$3:$B$5</c:f>
              <c:numCache>
                <c:formatCode>General</c:formatCode>
                <c:ptCount val="3"/>
                <c:pt idx="0">
                  <c:v>0.9877899999999995</c:v>
                </c:pt>
                <c:pt idx="1">
                  <c:v>0.84674000000000627</c:v>
                </c:pt>
                <c:pt idx="2">
                  <c:v>0.59738999999999443</c:v>
                </c:pt>
              </c:numCache>
            </c:numRef>
          </c:xVal>
          <c:yVal>
            <c:numRef>
              <c:f>'Case 3 (M21A North)'!$A$3:$A$5</c:f>
              <c:numCache>
                <c:formatCode>General</c:formatCode>
                <c:ptCount val="3"/>
                <c:pt idx="0">
                  <c:v>26733</c:v>
                </c:pt>
                <c:pt idx="1">
                  <c:v>26665</c:v>
                </c:pt>
                <c:pt idx="2">
                  <c:v>25120</c:v>
                </c:pt>
              </c:numCache>
            </c:numRef>
          </c:yVal>
          <c:smooth val="1"/>
        </c:ser>
        <c:axId val="69574656"/>
        <c:axId val="69576960"/>
      </c:scatterChart>
      <c:valAx>
        <c:axId val="69574656"/>
        <c:scaling>
          <c:orientation val="minMax"/>
          <c:max val="2.5"/>
          <c:min val="0"/>
        </c:scaling>
        <c:axPos val="t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Optical Density (@1000 nm)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576960"/>
        <c:crosses val="autoZero"/>
        <c:crossBetween val="midCat"/>
        <c:majorUnit val="0.5"/>
      </c:valAx>
      <c:valAx>
        <c:axId val="69576960"/>
        <c:scaling>
          <c:orientation val="maxMin"/>
          <c:max val="27500"/>
          <c:min val="2400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Depth (ft)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574656"/>
        <c:crosses val="autoZero"/>
        <c:crossBetween val="midCat"/>
        <c:majorUnit val="500"/>
      </c:valAx>
    </c:plotArea>
    <c:legend>
      <c:legendPos val="r"/>
      <c:layout>
        <c:manualLayout>
          <c:xMode val="edge"/>
          <c:yMode val="edge"/>
          <c:x val="0.67382493599343773"/>
          <c:y val="2.1260482683566992E-2"/>
          <c:w val="0.32386024833467059"/>
          <c:h val="0.76631520429670963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564129483814604"/>
          <c:y val="0.24854585885097796"/>
          <c:w val="0.61390726159230091"/>
          <c:h val="0.70005358705161858"/>
        </c:manualLayout>
      </c:layout>
      <c:scatterChart>
        <c:scatterStyle val="smoothMarker"/>
        <c:ser>
          <c:idx val="0"/>
          <c:order val="0"/>
          <c:tx>
            <c:v>T = 200 F</c:v>
          </c:tx>
          <c:spPr>
            <a:ln w="254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'Ploted Together'!$B$2:$B$17</c:f>
              <c:numCache>
                <c:formatCode>General</c:formatCode>
                <c:ptCount val="16"/>
                <c:pt idx="0">
                  <c:v>2.306446429327762</c:v>
                </c:pt>
                <c:pt idx="1">
                  <c:v>2.6777545745768432</c:v>
                </c:pt>
                <c:pt idx="2">
                  <c:v>3.0853652857947047</c:v>
                </c:pt>
                <c:pt idx="3">
                  <c:v>3.5272051144530123</c:v>
                </c:pt>
                <c:pt idx="4">
                  <c:v>3.9998800035998765</c:v>
                </c:pt>
                <c:pt idx="5">
                  <c:v>4.498745082904458</c:v>
                </c:pt>
                <c:pt idx="6">
                  <c:v>5.0180914304954047</c:v>
                </c:pt>
                <c:pt idx="7">
                  <c:v>6.0918450758711815</c:v>
                </c:pt>
                <c:pt idx="8">
                  <c:v>7.1661938499108695</c:v>
                </c:pt>
                <c:pt idx="9">
                  <c:v>8.1898697496526083</c:v>
                </c:pt>
                <c:pt idx="10">
                  <c:v>9.122390673171461</c:v>
                </c:pt>
                <c:pt idx="11">
                  <c:v>9.9364204133387162</c:v>
                </c:pt>
                <c:pt idx="12">
                  <c:v>10.616634029897074</c:v>
                </c:pt>
                <c:pt idx="13">
                  <c:v>11.157047528859982</c:v>
                </c:pt>
                <c:pt idx="14">
                  <c:v>11.558214987153548</c:v>
                </c:pt>
                <c:pt idx="15">
                  <c:v>11.824932278642114</c:v>
                </c:pt>
              </c:numCache>
            </c:numRef>
          </c:xVal>
          <c:yVal>
            <c:numRef>
              <c:f>'Ploted Together'!$A$2:$A$17</c:f>
              <c:numCache>
                <c:formatCode>General</c:formatCode>
                <c:ptCount val="16"/>
                <c:pt idx="0">
                  <c:v>24151</c:v>
                </c:pt>
                <c:pt idx="1">
                  <c:v>24651</c:v>
                </c:pt>
                <c:pt idx="2">
                  <c:v>25151</c:v>
                </c:pt>
                <c:pt idx="3">
                  <c:v>25651</c:v>
                </c:pt>
                <c:pt idx="4">
                  <c:v>26151</c:v>
                </c:pt>
                <c:pt idx="5">
                  <c:v>26651</c:v>
                </c:pt>
                <c:pt idx="6">
                  <c:v>27151</c:v>
                </c:pt>
                <c:pt idx="7">
                  <c:v>28151</c:v>
                </c:pt>
                <c:pt idx="8">
                  <c:v>29151</c:v>
                </c:pt>
                <c:pt idx="9">
                  <c:v>30151</c:v>
                </c:pt>
                <c:pt idx="10">
                  <c:v>31151</c:v>
                </c:pt>
                <c:pt idx="11">
                  <c:v>32151</c:v>
                </c:pt>
                <c:pt idx="12">
                  <c:v>33151</c:v>
                </c:pt>
                <c:pt idx="13">
                  <c:v>34151</c:v>
                </c:pt>
                <c:pt idx="14">
                  <c:v>35151</c:v>
                </c:pt>
                <c:pt idx="15">
                  <c:v>36151</c:v>
                </c:pt>
              </c:numCache>
            </c:numRef>
          </c:yVal>
          <c:smooth val="1"/>
        </c:ser>
        <c:ser>
          <c:idx val="3"/>
          <c:order val="1"/>
          <c:tx>
            <c:v>Reference Depth</c:v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'Ploted Together'!$N$2:$N$12</c:f>
              <c:numCache>
                <c:formatCode>General</c:formatCode>
                <c:ptCount val="11"/>
                <c:pt idx="0">
                  <c:v>2</c:v>
                </c:pt>
                <c:pt idx="1">
                  <c:v>3.5</c:v>
                </c:pt>
                <c:pt idx="2">
                  <c:v>5</c:v>
                </c:pt>
                <c:pt idx="3">
                  <c:v>6.5</c:v>
                </c:pt>
                <c:pt idx="4">
                  <c:v>8</c:v>
                </c:pt>
                <c:pt idx="5">
                  <c:v>9.5</c:v>
                </c:pt>
                <c:pt idx="6">
                  <c:v>11</c:v>
                </c:pt>
                <c:pt idx="7">
                  <c:v>12.5</c:v>
                </c:pt>
                <c:pt idx="8">
                  <c:v>14</c:v>
                </c:pt>
                <c:pt idx="9">
                  <c:v>15.5</c:v>
                </c:pt>
                <c:pt idx="10">
                  <c:v>17</c:v>
                </c:pt>
              </c:numCache>
            </c:numRef>
          </c:xVal>
          <c:yVal>
            <c:numRef>
              <c:f>'Ploted Together'!$M$2:$M$12</c:f>
              <c:numCache>
                <c:formatCode>General</c:formatCode>
                <c:ptCount val="11"/>
                <c:pt idx="0">
                  <c:v>26151</c:v>
                </c:pt>
                <c:pt idx="1">
                  <c:v>26151</c:v>
                </c:pt>
                <c:pt idx="2">
                  <c:v>26151</c:v>
                </c:pt>
                <c:pt idx="3">
                  <c:v>26151</c:v>
                </c:pt>
                <c:pt idx="4">
                  <c:v>26151</c:v>
                </c:pt>
                <c:pt idx="5">
                  <c:v>26151</c:v>
                </c:pt>
                <c:pt idx="6">
                  <c:v>26151</c:v>
                </c:pt>
                <c:pt idx="7">
                  <c:v>26151</c:v>
                </c:pt>
                <c:pt idx="8">
                  <c:v>26151</c:v>
                </c:pt>
                <c:pt idx="9">
                  <c:v>26151</c:v>
                </c:pt>
                <c:pt idx="10">
                  <c:v>26151</c:v>
                </c:pt>
              </c:numCache>
            </c:numRef>
          </c:yVal>
          <c:smooth val="1"/>
        </c:ser>
        <c:axId val="69670400"/>
        <c:axId val="69672320"/>
      </c:scatterChart>
      <c:valAx>
        <c:axId val="69670400"/>
        <c:scaling>
          <c:orientation val="minMax"/>
          <c:max val="15"/>
          <c:min val="2"/>
        </c:scaling>
        <c:axPos val="t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 smtClean="0"/>
                  <a:t>Asphaltene Weight % in STO</a:t>
                </a:r>
                <a:endParaRPr lang="en-US" sz="1400" b="0" dirty="0"/>
              </a:p>
            </c:rich>
          </c:tx>
          <c:layout/>
        </c:title>
        <c:numFmt formatCode="General" sourceLinked="1"/>
        <c:tickLblPos val="nextTo"/>
        <c:crossAx val="69672320"/>
        <c:crosses val="autoZero"/>
        <c:crossBetween val="midCat"/>
      </c:valAx>
      <c:valAx>
        <c:axId val="69672320"/>
        <c:scaling>
          <c:orientation val="maxMin"/>
          <c:max val="36500"/>
          <c:min val="24000"/>
        </c:scaling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Depth (ft)</a:t>
                </a:r>
                <a:endParaRPr lang="en-US" sz="1400" b="0" dirty="0"/>
              </a:p>
            </c:rich>
          </c:tx>
          <c:layout/>
        </c:title>
        <c:numFmt formatCode="General" sourceLinked="1"/>
        <c:tickLblPos val="nextTo"/>
        <c:crossAx val="69670400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973600174978123"/>
          <c:y val="0.47183836395450846"/>
          <c:w val="0.22382919698328838"/>
          <c:h val="6.5517802122560767E-2"/>
        </c:manualLayout>
      </c:layout>
    </c:legend>
    <c:plotVisOnly val="1"/>
  </c:chart>
  <c:spPr>
    <a:ln>
      <a:solidFill>
        <a:schemeClr val="tx1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712051618547682"/>
          <c:y val="0.19034637063809648"/>
          <c:w val="0.83798359580052451"/>
          <c:h val="0.7493532980508586"/>
        </c:manualLayout>
      </c:layout>
      <c:scatterChart>
        <c:scatterStyle val="smoothMarker"/>
        <c:ser>
          <c:idx val="0"/>
          <c:order val="0"/>
          <c:tx>
            <c:v>Zone A1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Sheet1!$O$5:$O$10</c:f>
              <c:numCache>
                <c:formatCode>General</c:formatCode>
                <c:ptCount val="6"/>
                <c:pt idx="0">
                  <c:v>0.81670170229842176</c:v>
                </c:pt>
                <c:pt idx="1">
                  <c:v>0.90405563176852266</c:v>
                </c:pt>
                <c:pt idx="2">
                  <c:v>1</c:v>
                </c:pt>
                <c:pt idx="3">
                  <c:v>1.1053463249179687</c:v>
                </c:pt>
                <c:pt idx="4">
                  <c:v>1.2209849082415045</c:v>
                </c:pt>
                <c:pt idx="5">
                  <c:v>1.3478940048992476</c:v>
                </c:pt>
              </c:numCache>
            </c:numRef>
          </c:xVal>
          <c:yVal>
            <c:numRef>
              <c:f>Sheet1!$M$5:$M$10</c:f>
              <c:numCache>
                <c:formatCode>General</c:formatCode>
                <c:ptCount val="6"/>
                <c:pt idx="0">
                  <c:v>7535.9580052493375</c:v>
                </c:pt>
                <c:pt idx="1">
                  <c:v>7617.9790026246665</c:v>
                </c:pt>
                <c:pt idx="2">
                  <c:v>7700</c:v>
                </c:pt>
                <c:pt idx="3">
                  <c:v>7782.0209973753344</c:v>
                </c:pt>
                <c:pt idx="4">
                  <c:v>7864.0419947506634</c:v>
                </c:pt>
                <c:pt idx="5">
                  <c:v>7946.0629921259842</c:v>
                </c:pt>
              </c:numCache>
            </c:numRef>
          </c:yVal>
          <c:smooth val="1"/>
        </c:ser>
        <c:ser>
          <c:idx val="1"/>
          <c:order val="1"/>
          <c:tx>
            <c:v>Zone B1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Sheet1!$O$18:$O$23</c:f>
              <c:numCache>
                <c:formatCode>General</c:formatCode>
                <c:ptCount val="6"/>
                <c:pt idx="0">
                  <c:v>0.74499026128504064</c:v>
                </c:pt>
                <c:pt idx="1">
                  <c:v>0.82065476479856581</c:v>
                </c:pt>
                <c:pt idx="2">
                  <c:v>0.9052297569561506</c:v>
                </c:pt>
                <c:pt idx="3">
                  <c:v>1</c:v>
                </c:pt>
                <c:pt idx="4">
                  <c:v>1.1070639894565961</c:v>
                </c:pt>
                <c:pt idx="5">
                  <c:v>1.2282175170512541</c:v>
                </c:pt>
              </c:numCache>
            </c:numRef>
          </c:xVal>
          <c:yVal>
            <c:numRef>
              <c:f>Sheet1!$M$18:$M$23</c:f>
              <c:numCache>
                <c:formatCode>General</c:formatCode>
                <c:ptCount val="6"/>
                <c:pt idx="0">
                  <c:v>7753.9370078739985</c:v>
                </c:pt>
                <c:pt idx="1">
                  <c:v>7835.9580052493375</c:v>
                </c:pt>
                <c:pt idx="2">
                  <c:v>7917.9790026246665</c:v>
                </c:pt>
                <c:pt idx="3">
                  <c:v>8000</c:v>
                </c:pt>
                <c:pt idx="4">
                  <c:v>8082.0209973753344</c:v>
                </c:pt>
                <c:pt idx="5">
                  <c:v>8164.0419947506634</c:v>
                </c:pt>
              </c:numCache>
            </c:numRef>
          </c:yVal>
          <c:smooth val="1"/>
        </c:ser>
        <c:ser>
          <c:idx val="2"/>
          <c:order val="2"/>
          <c:tx>
            <c:v>Field Data</c:v>
          </c:tx>
          <c:spPr>
            <a:ln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Sheet1!$S$17:$S$19</c:f>
              <c:numCache>
                <c:formatCode>General</c:formatCode>
                <c:ptCount val="3"/>
                <c:pt idx="0">
                  <c:v>0.79040875634778784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Sheet1!$Q$17:$Q$19</c:f>
              <c:numCache>
                <c:formatCode>General</c:formatCode>
                <c:ptCount val="3"/>
                <c:pt idx="0">
                  <c:v>7850</c:v>
                </c:pt>
                <c:pt idx="1">
                  <c:v>8000</c:v>
                </c:pt>
                <c:pt idx="2">
                  <c:v>7700</c:v>
                </c:pt>
              </c:numCache>
            </c:numRef>
          </c:yVal>
          <c:smooth val="1"/>
        </c:ser>
        <c:axId val="69716224"/>
        <c:axId val="69726976"/>
      </c:scatterChart>
      <c:valAx>
        <c:axId val="69716224"/>
        <c:scaling>
          <c:orientation val="minMax"/>
          <c:max val="1.5"/>
          <c:min val="0.5"/>
        </c:scaling>
        <c:axPos val="t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Dimensionless Optical Density (OD/ODo)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726976"/>
        <c:crosses val="autoZero"/>
        <c:crossBetween val="midCat"/>
        <c:majorUnit val="0.2"/>
      </c:valAx>
      <c:valAx>
        <c:axId val="69726976"/>
        <c:scaling>
          <c:orientation val="maxMin"/>
          <c:max val="8200"/>
          <c:min val="7500"/>
        </c:scaling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Depth (ft)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9716224"/>
        <c:crosses val="autoZero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78855555555555568"/>
          <c:y val="0.20444171937524241"/>
          <c:w val="0.21144444444444743"/>
          <c:h val="0.29603459403640131"/>
        </c:manualLayout>
      </c:layout>
    </c:legend>
    <c:plotVisOnly val="1"/>
  </c:chart>
  <c:spPr>
    <a:ln>
      <a:solidFill>
        <a:schemeClr val="tx1"/>
      </a:solidFill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57174103237253"/>
          <c:y val="0.19505030621172359"/>
          <c:w val="0.80479636920384967"/>
          <c:h val="0.77527376786235036"/>
        </c:manualLayout>
      </c:layout>
      <c:scatterChart>
        <c:scatterStyle val="smoothMarker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'Tar Mat'!$R$23:$R$44</c:f>
              <c:numCache>
                <c:formatCode>General</c:formatCode>
                <c:ptCount val="22"/>
                <c:pt idx="0">
                  <c:v>2.3270927658040992</c:v>
                </c:pt>
                <c:pt idx="1">
                  <c:v>2.8009523237900606</c:v>
                </c:pt>
                <c:pt idx="2">
                  <c:v>4.1449462856536083</c:v>
                </c:pt>
                <c:pt idx="3">
                  <c:v>6.4943985182402875</c:v>
                </c:pt>
                <c:pt idx="4">
                  <c:v>8.5561504161166848</c:v>
                </c:pt>
                <c:pt idx="5">
                  <c:v>10.174132902343471</c:v>
                </c:pt>
                <c:pt idx="6">
                  <c:v>11.017380886279916</c:v>
                </c:pt>
                <c:pt idx="7">
                  <c:v>12.643901809135148</c:v>
                </c:pt>
                <c:pt idx="8">
                  <c:v>14.394532224616476</c:v>
                </c:pt>
                <c:pt idx="9">
                  <c:v>15.829823400743264</c:v>
                </c:pt>
                <c:pt idx="10">
                  <c:v>17.465793029251486</c:v>
                </c:pt>
                <c:pt idx="11">
                  <c:v>18.660111488158435</c:v>
                </c:pt>
                <c:pt idx="12">
                  <c:v>18.796006791592969</c:v>
                </c:pt>
                <c:pt idx="13">
                  <c:v>48.535390263753442</c:v>
                </c:pt>
                <c:pt idx="14">
                  <c:v>48.701763435616755</c:v>
                </c:pt>
                <c:pt idx="15">
                  <c:v>49.962949551104344</c:v>
                </c:pt>
                <c:pt idx="16">
                  <c:v>52.020091943933487</c:v>
                </c:pt>
                <c:pt idx="17">
                  <c:v>54.43083216601557</c:v>
                </c:pt>
                <c:pt idx="18">
                  <c:v>64.18259970116398</c:v>
                </c:pt>
                <c:pt idx="19">
                  <c:v>72.672481247978538</c:v>
                </c:pt>
                <c:pt idx="20">
                  <c:v>78.679823638747891</c:v>
                </c:pt>
                <c:pt idx="21">
                  <c:v>83.264739358180279</c:v>
                </c:pt>
              </c:numCache>
            </c:numRef>
          </c:xVal>
          <c:yVal>
            <c:numRef>
              <c:f>'Tar Mat'!$Q$23:$Q$44</c:f>
              <c:numCache>
                <c:formatCode>General</c:formatCode>
                <c:ptCount val="22"/>
                <c:pt idx="0">
                  <c:v>7835.9580052493375</c:v>
                </c:pt>
                <c:pt idx="1">
                  <c:v>8000</c:v>
                </c:pt>
                <c:pt idx="2">
                  <c:v>8328.083989501305</c:v>
                </c:pt>
                <c:pt idx="3">
                  <c:v>8656.167979002621</c:v>
                </c:pt>
                <c:pt idx="4">
                  <c:v>8820.2099737531826</c:v>
                </c:pt>
                <c:pt idx="5">
                  <c:v>8902.2309711286089</c:v>
                </c:pt>
                <c:pt idx="6">
                  <c:v>8935.0393700787408</c:v>
                </c:pt>
                <c:pt idx="7">
                  <c:v>8984.251968503937</c:v>
                </c:pt>
                <c:pt idx="8">
                  <c:v>9017.0603674540671</c:v>
                </c:pt>
                <c:pt idx="9">
                  <c:v>9033.4645669291331</c:v>
                </c:pt>
                <c:pt idx="10">
                  <c:v>9043.3070866140697</c:v>
                </c:pt>
                <c:pt idx="11">
                  <c:v>9045.7677165354326</c:v>
                </c:pt>
                <c:pt idx="12">
                  <c:v>9045.833333333323</c:v>
                </c:pt>
                <c:pt idx="13">
                  <c:v>9045.9317585302979</c:v>
                </c:pt>
                <c:pt idx="14">
                  <c:v>9049.8687664041045</c:v>
                </c:pt>
                <c:pt idx="15">
                  <c:v>9082.677165354331</c:v>
                </c:pt>
                <c:pt idx="16">
                  <c:v>9148.2939632545931</c:v>
                </c:pt>
                <c:pt idx="17">
                  <c:v>9246.7191601049908</c:v>
                </c:pt>
                <c:pt idx="18">
                  <c:v>9968.503937007863</c:v>
                </c:pt>
                <c:pt idx="19">
                  <c:v>11280.839895013123</c:v>
                </c:pt>
                <c:pt idx="20">
                  <c:v>12921.259842519799</c:v>
                </c:pt>
                <c:pt idx="21">
                  <c:v>14889.763779527559</c:v>
                </c:pt>
              </c:numCache>
            </c:numRef>
          </c:yVal>
          <c:smooth val="1"/>
        </c:ser>
        <c:axId val="70034944"/>
        <c:axId val="70036864"/>
      </c:scatterChart>
      <c:valAx>
        <c:axId val="70034944"/>
        <c:scaling>
          <c:orientation val="minMax"/>
          <c:max val="60"/>
          <c:min val="0"/>
        </c:scaling>
        <c:axPos val="t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 smtClean="0"/>
                  <a:t>Asphaltene </a:t>
                </a:r>
                <a:r>
                  <a:rPr lang="en-US" sz="1200" b="0" dirty="0"/>
                  <a:t>weight </a:t>
                </a:r>
                <a:r>
                  <a:rPr lang="en-US" sz="1200" b="0" dirty="0" smtClean="0"/>
                  <a:t>percentage in STO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036864"/>
        <c:crosses val="autoZero"/>
        <c:crossBetween val="midCat"/>
      </c:valAx>
      <c:valAx>
        <c:axId val="70036864"/>
        <c:scaling>
          <c:orientation val="maxMin"/>
          <c:max val="9250"/>
          <c:min val="7800"/>
        </c:scaling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Depth (ft)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034944"/>
        <c:crosses val="autoZero"/>
        <c:crossBetween val="midCat"/>
        <c:majorUnit val="300"/>
      </c:valAx>
    </c:plotArea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0.54375</cdr:x>
      <cdr:y>0.29508</cdr:y>
    </cdr:from>
    <cdr:to>
      <cdr:x>0.69167</cdr:x>
      <cdr:y>0.43852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6025" y="685800"/>
          <a:ext cx="676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Well Z</a:t>
          </a:r>
        </a:p>
      </cdr:txBody>
    </cdr:sp>
  </cdr:relSizeAnchor>
  <cdr:relSizeAnchor xmlns:cdr="http://schemas.openxmlformats.org/drawingml/2006/chartDrawing">
    <cdr:from>
      <cdr:x>0.22059</cdr:x>
      <cdr:y>0.52054</cdr:y>
    </cdr:from>
    <cdr:to>
      <cdr:x>0.36851</cdr:x>
      <cdr:y>0.66398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43000" y="1524001"/>
          <a:ext cx="766462" cy="41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Well 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X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0.41176</cdr:x>
      <cdr:y>0.70273</cdr:y>
    </cdr:from>
    <cdr:to>
      <cdr:x>0.55968</cdr:x>
      <cdr:y>0.84617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33600" y="2057401"/>
          <a:ext cx="766462" cy="41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Well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Y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0.39375</cdr:x>
      <cdr:y>0.65972</cdr:y>
    </cdr:from>
    <cdr:to>
      <cdr:x>0.74652</cdr:x>
      <cdr:y>0.73796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10" y="1809753"/>
          <a:ext cx="1612864" cy="2146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Crude-Tar Transition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FDEF-3DA9-4730-87A6-8D3E8C40C881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BA5-0230-446A-98F8-FD38ACEC0E7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5B45-772D-4B53-B2C8-CFCCE3027EAA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DAF3-014F-4490-AAB0-6C940ECDD469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FFE0-47E7-4653-9832-BAEEF263EA8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8911-9698-4E75-A4A1-2BA6BFF1DC00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B4D7-E401-4FF8-8978-0A1789DA3CF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C09D-2BB1-4987-ABF6-A9A442110D33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D44D-BF92-4386-B083-D66FB0C437A8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5936-17F4-4538-B5F9-D61577D4E818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31FE-8560-4569-89B0-7F2577682CB8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F504-63F0-4FE2-8F85-3CCD3FFD8EB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xe.com/Default.aspx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ub.slb.com/Docs/globalsaleshouston/client-logos/blue-white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2362200"/>
          </a:xfrm>
        </p:spPr>
        <p:txBody>
          <a:bodyPr>
            <a:noAutofit/>
          </a:bodyPr>
          <a:lstStyle/>
          <a:p>
            <a:r>
              <a:rPr lang="en-US" sz="2900" u="sng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Sai</a:t>
            </a:r>
            <a:r>
              <a:rPr lang="en-US" sz="29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R. Panuganti</a:t>
            </a:r>
            <a:r>
              <a:rPr lang="en-US" sz="29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– Rice University, Houston</a:t>
            </a:r>
          </a:p>
          <a:p>
            <a:endParaRPr lang="en-US" sz="20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Advisor: Prof. Walter G. Chapman</a:t>
            </a:r>
            <a:r>
              <a:rPr lang="en-US" sz="2700" dirty="0" smtClean="0">
                <a:solidFill>
                  <a:schemeClr val="tx1"/>
                </a:solidFill>
                <a:cs typeface="Arial" pitchFamily="34" charset="0"/>
              </a:rPr>
              <a:t> – Rice University, Houston</a:t>
            </a:r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/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Co-advisor: Prof. Francisco M. Vargas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– The Petroleum 							Institute, Abu Dhabi </a:t>
            </a:r>
            <a:endParaRPr lang="en-US" sz="27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52400" y="990600"/>
            <a:ext cx="86868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7200" algn="ctr">
              <a:spcAft>
                <a:spcPts val="1000"/>
              </a:spcAft>
            </a:pPr>
            <a:r>
              <a:rPr lang="en-US" sz="3350" b="1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</a:rPr>
              <a:t>Understanding Reservoir Connectivity and Tar Mat Using Gravity-Induced Asphaltene Compositional Grading</a:t>
            </a:r>
            <a:endParaRPr lang="en-US" sz="3350" dirty="0">
              <a:solidFill>
                <a:srgbClr val="0070C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http://w3.campusexplorer.com/media/376x262/media-C4CC2C6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7996"/>
            <a:ext cx="2057400" cy="129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0.gstatic.com/images?q=tbn:ANd9GcTgyw2COBFnDkuxO6nR9M2s4CrO46LO00hFELMmryMrRyD1PRk&amp;t=1&amp;usg=__r8rB7j29cMmEAWmB-6_KKMLmy6w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414196"/>
            <a:ext cx="1219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Asphaltene Grading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 rtlCol="0" anchor="b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Tahiti field, Offshore in Gulf of Mexico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Black oil, isothermal reservoir at equilibrium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Optical density measured using infra red wavelength during down-hole fluid analysis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				</a:t>
            </a:r>
            <a:endParaRPr lang="en-US" sz="1200" dirty="0" smtClean="0"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371600" y="685800"/>
          <a:ext cx="6210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0" y="6565612"/>
            <a:ext cx="39664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 smtClean="0">
                <a:cs typeface="Times New Roman" pitchFamily="18" charset="0"/>
              </a:rPr>
              <a:t>Freed, D.E. et al., Energy and Fuels, 2011; 24:3942-3949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800" u="sng" dirty="0" smtClean="0">
                <a:solidFill>
                  <a:schemeClr val="bg1"/>
                </a:solidFill>
                <a:latin typeface="Calibri" pitchFamily="34" charset="0"/>
              </a:rPr>
              <a:t>Predicting</a:t>
            </a: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</a:rPr>
              <a:t> Asphaltene Compositional Grading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 rtlCol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All continuous lines are PC-SAFT predictions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All zones belong to the same reservoir as the gradient slopes are nearly the same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smtClean="0"/>
              <a:t>The curves do not overlap implying each zone belongs to different compartment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</a:t>
            </a:r>
            <a:endParaRPr lang="en-US" sz="1400" dirty="0" smtClean="0"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371600" y="685800"/>
          <a:ext cx="6210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PC-SAFT Asphaltene Compositional Grading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02114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67874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PC-SAFT asphaltene compositional grading extended to further depths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Field observations did not report any tar mat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Tahiti</a:t>
            </a:r>
          </a:p>
          <a:p>
            <a:pPr algn="ctr"/>
            <a:r>
              <a:rPr lang="en-US" sz="2600" dirty="0" smtClean="0"/>
              <a:t> </a:t>
            </a:r>
            <a:r>
              <a:rPr lang="en-US" sz="2600" dirty="0" smtClean="0"/>
              <a:t>field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800" u="sng" dirty="0" smtClean="0">
                <a:solidFill>
                  <a:schemeClr val="bg1"/>
                </a:solidFill>
              </a:rPr>
              <a:t>Predicting</a:t>
            </a:r>
            <a:r>
              <a:rPr lang="en-US" sz="3800" dirty="0" smtClean="0">
                <a:solidFill>
                  <a:schemeClr val="bg1"/>
                </a:solidFill>
              </a:rPr>
              <a:t> Asphaltene Compositional Grading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209800" y="685799"/>
          <a:ext cx="5181600" cy="292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3657600"/>
            <a:ext cx="86106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   All continuous lines are PC-SAFT predictions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   All zones belong to the same reservoir as the gradient slopes are 	nearly the same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   The curves do not overlap implying each zone belongs to 	different compartment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Wells X and Y are connected because they lie on the same 	asphaltene grading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 field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Tar-mat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 lvl="7">
              <a:buNone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		 Onshore</a:t>
            </a:r>
          </a:p>
          <a:p>
            <a:pPr lvl="8">
              <a:buNone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S field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Tar-mat formation mechanism of S field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Asphaltene compositional grading</a:t>
            </a:r>
          </a:p>
          <a:p>
            <a:pPr>
              <a:buNone/>
            </a:pPr>
            <a:endParaRPr lang="en-US" sz="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Other tar-mat formation mechanisms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Settling of precipitated asphaltene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Asphaltene can adsorption onto mineral surfaces 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Oil-water contact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Biodegradation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Maturity between the oil leg and tar-mat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Oil cracking </a:t>
            </a:r>
            <a:r>
              <a:rPr lang="en-US" sz="2200" dirty="0" smtClean="0">
                <a:latin typeface="Times" pitchFamily="18" charset="0"/>
              </a:rPr>
              <a:t>                      </a:t>
            </a:r>
          </a:p>
          <a:p>
            <a:pPr algn="ctr">
              <a:buNone/>
            </a:pPr>
            <a:endParaRPr lang="en-US" sz="800" dirty="0" smtClean="0">
              <a:latin typeface="Times" pitchFamily="18" charset="0"/>
            </a:endParaRPr>
          </a:p>
          <a:p>
            <a:pPr algn="ctr">
              <a:buNone/>
            </a:pPr>
            <a:r>
              <a:rPr lang="en-US" sz="800" dirty="0" smtClean="0">
                <a:latin typeface="Times" pitchFamily="18" charset="0"/>
              </a:rPr>
              <a:t> </a:t>
            </a:r>
            <a:endParaRPr lang="en-US" sz="1000" dirty="0" smtClean="0">
              <a:latin typeface="Times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2895600"/>
          </a:xfrm>
          <a:prstGeom prst="rect">
            <a:avLst/>
          </a:prstGeom>
          <a:noFill/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6477000"/>
            <a:ext cx="7391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300" dirty="0" err="1" smtClean="0">
                <a:cs typeface="Times New Roman" pitchFamily="18" charset="0"/>
              </a:rPr>
              <a:t>Carpentier</a:t>
            </a:r>
            <a:r>
              <a:rPr lang="en-US" sz="1300" dirty="0" smtClean="0">
                <a:cs typeface="Times New Roman" pitchFamily="18" charset="0"/>
              </a:rPr>
              <a:t>, B. et al. Abu Dhabi International Petroleum Exhibition and Conference 1998; November 11-14  </a:t>
            </a: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Predicting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Tar-mat Occurrence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60000"/>
              </a:lnSpc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Matches field observations and tar-mat’s asphaltene content in SARA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Zone 1 – Liquid 1 (Asphaltene lean phase)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Zone 2 – Liquid 1 + Liquid 2 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Zone 3 – Liquid 2 (Asphaltene rich phase)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Such a prediction is possible only with an equation of state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Predicted tar-mat formation depth matching the field data, from PVT behavior in the upper parts of the reservoir</a:t>
            </a:r>
          </a:p>
          <a:p>
            <a:pPr>
              <a:buNone/>
            </a:pPr>
            <a:endParaRPr lang="en-US" sz="1300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 rot="20424868">
            <a:off x="3081309" y="1235082"/>
            <a:ext cx="615997" cy="18038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6200000">
            <a:off x="4724399" y="1905001"/>
            <a:ext cx="304800" cy="22859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895600"/>
            <a:ext cx="457200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16764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Zone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9718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Zone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8956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Zone 3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295400"/>
            <a:ext cx="3810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6565612"/>
            <a:ext cx="539423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 smtClean="0">
                <a:cs typeface="Times New Roman" pitchFamily="18" charset="0"/>
              </a:rPr>
              <a:t>Panuganti, S.R. et al., Energy and Fuels, 2011; </a:t>
            </a:r>
            <a:r>
              <a:rPr lang="en-US" sz="1300" dirty="0" smtClean="0"/>
              <a:t>dx.doi.org/10.1021/ef201280d</a:t>
            </a:r>
            <a:endParaRPr lang="en-US" sz="1300" dirty="0" smtClean="0"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572000" y="2895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1295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field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Tar-mat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0" y="1138534"/>
          <a:ext cx="4419600" cy="328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" y="1142999"/>
          <a:ext cx="4343400" cy="327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4486572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field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143000" y="4415135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Tahiti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field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38200" y="525333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Can the T field have an S field situation and vice versa ?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"/>
          </a:xfrm>
        </p:spPr>
        <p:txBody>
          <a:bodyPr>
            <a:noAutofit/>
          </a:bodyPr>
          <a:lstStyle/>
          <a:p>
            <a:r>
              <a:rPr lang="en-US" sz="375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Asphaltene Compositional Gradient Isotherms</a:t>
            </a:r>
            <a:endParaRPr lang="en-US" sz="37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502473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Thus any field can show large or low asphaltene gradients without a need of asphaltene precipitation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609600"/>
          <a:ext cx="70866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55320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dirty="0" smtClean="0">
                <a:cs typeface="Times New Roman" pitchFamily="18" charset="0"/>
              </a:rPr>
              <a:t>Panuganti, S.R. et al., Energy and Fuels, 2012; </a:t>
            </a:r>
            <a:r>
              <a:rPr lang="en-US" sz="1300" dirty="0" smtClean="0"/>
              <a:t>The 1st International Conference on Upstream Engineering and Flow Assurance</a:t>
            </a:r>
          </a:p>
          <a:p>
            <a:pPr>
              <a:defRPr/>
            </a:pPr>
            <a:endParaRPr lang="en-US" sz="1300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611868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Liquid 1 + Liquid 2</a:t>
            </a:r>
            <a:endParaRPr lang="en-US" sz="1600" dirty="0"/>
          </a:p>
        </p:txBody>
      </p:sp>
      <p:sp>
        <p:nvSpPr>
          <p:cNvPr id="9" name="Arc 8"/>
          <p:cNvSpPr/>
          <p:nvPr/>
        </p:nvSpPr>
        <p:spPr>
          <a:xfrm rot="9896391" flipH="1">
            <a:off x="3343000" y="2264529"/>
            <a:ext cx="2498780" cy="2405142"/>
          </a:xfrm>
          <a:prstGeom prst="arc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838700" y="45339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464661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1295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field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kern="0" dirty="0" smtClean="0">
                <a:solidFill>
                  <a:srgbClr val="FFFFFF"/>
                </a:solidFill>
              </a:rPr>
              <a:t>Conclusion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14400"/>
            <a:ext cx="8305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Successful capture of asphaltene PVT behavior in the upper parts of the reservoir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Evaluated reservoir connectivity through asphaltene compositional grading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Predicted tar-mat occurrence depth because of asphaltene compositional grading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Release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883920"/>
          <a:ext cx="88392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90600"/>
                <a:gridCol w="1524000"/>
                <a:gridCol w="1549400"/>
                <a:gridCol w="1574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Input Parameters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Mol.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Weight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Boiling Point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Function of 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Mixtures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Critical Temperature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Critical 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Pressure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Surface 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Tension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Molecular </a:t>
                      </a:r>
                      <a:r>
                        <a:rPr lang="en-US" sz="2000" b="0" dirty="0" err="1" smtClean="0">
                          <a:solidFill>
                            <a:schemeClr val="tx2"/>
                          </a:solidFill>
                        </a:rPr>
                        <a:t>Polarizability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Dielectric Constant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5791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Basis : </a:t>
            </a:r>
            <a:r>
              <a:rPr lang="en-US" sz="2800" dirty="0" smtClean="0"/>
              <a:t>Quantum and Statistical </a:t>
            </a:r>
            <a:r>
              <a:rPr lang="en-US" sz="2800" dirty="0" smtClean="0"/>
              <a:t>Mechanics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Outline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715000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Introduction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Motivation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PC-SAFT asphaltene phase behavior modeling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Predicting asphaltene compositional gradient 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Prediction of tar-mat occurrence depth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Conclusion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Future release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Predicted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52400" y="762000"/>
          <a:ext cx="441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27432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Predicted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52400" y="762000"/>
          <a:ext cx="441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27432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05000" y="838200"/>
            <a:ext cx="53276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 smtClean="0"/>
              <a:t>ADNOC OPCO’s R&amp;D</a:t>
            </a:r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 err="1" smtClean="0"/>
              <a:t>DeepStar</a:t>
            </a:r>
            <a:endParaRPr lang="en-US" sz="2400" b="1" dirty="0"/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/>
              <a:t>Chevron ETC</a:t>
            </a:r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/>
              <a:t>Schlumberger</a:t>
            </a:r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/>
              <a:t>New Mexico Tech</a:t>
            </a:r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 err="1"/>
              <a:t>Infochem</a:t>
            </a:r>
            <a:endParaRPr lang="en-US" sz="2400" b="1" dirty="0"/>
          </a:p>
          <a:p>
            <a:pPr marL="342900" indent="-342900" algn="ctr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sz="2400" b="1" dirty="0"/>
              <a:t>VLXE</a:t>
            </a:r>
          </a:p>
        </p:txBody>
      </p:sp>
      <p:pic>
        <p:nvPicPr>
          <p:cNvPr id="6" name="Picture 13" descr="chev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863725"/>
            <a:ext cx="1317625" cy="1412875"/>
          </a:xfrm>
          <a:prstGeom prst="rect">
            <a:avLst/>
          </a:prstGeom>
          <a:noFill/>
        </p:spPr>
      </p:pic>
      <p:pic>
        <p:nvPicPr>
          <p:cNvPr id="8" name="Picture 15" descr="ch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05200"/>
            <a:ext cx="1530350" cy="1676400"/>
          </a:xfrm>
          <a:prstGeom prst="rect">
            <a:avLst/>
          </a:prstGeom>
          <a:noFill/>
        </p:spPr>
      </p:pic>
      <p:pic>
        <p:nvPicPr>
          <p:cNvPr id="9" name="Picture 16" descr="ric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876800"/>
            <a:ext cx="5562600" cy="1844675"/>
          </a:xfrm>
          <a:prstGeom prst="rect">
            <a:avLst/>
          </a:prstGeom>
          <a:noFill/>
        </p:spPr>
      </p:pic>
      <p:pic>
        <p:nvPicPr>
          <p:cNvPr id="10" name="Picture 18" descr="http://www.hub.slb.com/Docs/globalsaleshouston/client-logos/blue-whit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28600" y="4116387"/>
            <a:ext cx="2895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logoweb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181600"/>
            <a:ext cx="1136650" cy="1419225"/>
          </a:xfrm>
          <a:prstGeom prst="rect">
            <a:avLst/>
          </a:prstGeom>
          <a:noFill/>
        </p:spPr>
      </p:pic>
      <p:pic>
        <p:nvPicPr>
          <p:cNvPr id="12" name="Picture 20" descr="ASPxHyperLin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681662"/>
            <a:ext cx="1638300" cy="7191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" y="914400"/>
            <a:ext cx="1905000" cy="19050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6858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new_mexico_tech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3024187"/>
            <a:ext cx="2160588" cy="63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  <a:ea typeface="+mn-ea"/>
                <a:cs typeface="+mn-cs"/>
              </a:rPr>
              <a:t>Fast Facts about Asphaltene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28675"/>
            <a:ext cx="8991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150" dirty="0" err="1">
                <a:latin typeface="+mn-lt"/>
              </a:rPr>
              <a:t>Polydisperse</a:t>
            </a:r>
            <a:r>
              <a:rPr lang="en-US" sz="2150" dirty="0">
                <a:latin typeface="+mn-lt"/>
              </a:rPr>
              <a:t> mixture of the heaviest and most </a:t>
            </a:r>
            <a:r>
              <a:rPr lang="en-US" sz="2150" dirty="0" err="1">
                <a:latin typeface="+mn-lt"/>
              </a:rPr>
              <a:t>polarizable</a:t>
            </a:r>
            <a:r>
              <a:rPr lang="en-US" sz="2150" dirty="0">
                <a:latin typeface="+mn-lt"/>
              </a:rPr>
              <a:t> fraction of the oil</a:t>
            </a:r>
          </a:p>
          <a:p>
            <a:pPr marL="406400" indent="-406400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150" dirty="0">
                <a:latin typeface="+mn-lt"/>
              </a:rPr>
              <a:t>Defined in terms of its solubility</a:t>
            </a:r>
          </a:p>
          <a:p>
            <a:pPr marL="571500" lvl="1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en-US" sz="2150" dirty="0">
                <a:latin typeface="+mn-lt"/>
              </a:rPr>
              <a:t> Miscible in aromatic solvents, but insoluble in light paraffin solvents</a:t>
            </a:r>
          </a:p>
          <a:p>
            <a:pPr marL="406400" indent="-406400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150" dirty="0">
                <a:latin typeface="+mn-lt"/>
              </a:rPr>
              <a:t>Molecular structure is not completely understood</a:t>
            </a:r>
          </a:p>
          <a:p>
            <a:pPr marL="406400" indent="-406400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150" dirty="0">
                <a:latin typeface="+mn-lt"/>
              </a:rPr>
              <a:t>Behavior depends strongly on </a:t>
            </a:r>
            <a:r>
              <a:rPr lang="en-US" sz="2150" i="1" dirty="0">
                <a:latin typeface="+mn-lt"/>
              </a:rPr>
              <a:t>P</a:t>
            </a:r>
            <a:r>
              <a:rPr lang="en-US" sz="2150" dirty="0">
                <a:latin typeface="+mn-lt"/>
              </a:rPr>
              <a:t>, </a:t>
            </a:r>
            <a:r>
              <a:rPr lang="en-US" sz="2150" i="1" dirty="0">
                <a:latin typeface="+mn-lt"/>
              </a:rPr>
              <a:t>T</a:t>
            </a:r>
            <a:r>
              <a:rPr lang="en-US" sz="2150" dirty="0">
                <a:latin typeface="+mn-lt"/>
              </a:rPr>
              <a:t> and </a:t>
            </a:r>
            <a:r>
              <a:rPr lang="en-US" sz="2150" i="1" dirty="0">
                <a:latin typeface="+mn-lt"/>
              </a:rPr>
              <a:t>{x</a:t>
            </a:r>
            <a:r>
              <a:rPr lang="en-US" sz="2150" i="1" baseline="-25000" dirty="0">
                <a:latin typeface="+mn-lt"/>
              </a:rPr>
              <a:t>i</a:t>
            </a:r>
            <a:r>
              <a:rPr lang="en-US" sz="2150" i="1" dirty="0">
                <a:latin typeface="+mn-lt"/>
              </a:rPr>
              <a:t>}</a:t>
            </a:r>
            <a:endParaRPr lang="en-US" sz="2150" dirty="0">
              <a:latin typeface="+mn-lt"/>
            </a:endParaRPr>
          </a:p>
          <a:p>
            <a:pPr marL="406400" indent="-406400" algn="just" fontAlgn="auto">
              <a:spcBef>
                <a:spcPct val="5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2150" dirty="0">
                <a:solidFill>
                  <a:srgbClr val="000066"/>
                </a:solidFill>
                <a:latin typeface="+mn-lt"/>
              </a:rPr>
              <a:t>     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4288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b="15598"/>
          <a:stretch>
            <a:fillRect/>
          </a:stretch>
        </p:blipFill>
        <p:spPr bwMode="auto">
          <a:xfrm>
            <a:off x="228600" y="3429000"/>
            <a:ext cx="5410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2300" y="560705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(a) </a:t>
            </a:r>
            <a:r>
              <a:rPr lang="en-US" sz="1600" i="1"/>
              <a:t>n</a:t>
            </a:r>
            <a:r>
              <a:rPr lang="en-US" sz="1600"/>
              <a:t>-C</a:t>
            </a:r>
            <a:r>
              <a:rPr lang="en-US" sz="1600" baseline="-25000"/>
              <a:t>5</a:t>
            </a:r>
            <a:r>
              <a:rPr lang="en-US" sz="1600"/>
              <a:t> asphaltenes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55963" y="560705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(b) </a:t>
            </a:r>
            <a:r>
              <a:rPr lang="en-US" sz="1600" i="1"/>
              <a:t>n</a:t>
            </a:r>
            <a:r>
              <a:rPr lang="en-US" sz="1600"/>
              <a:t>-C</a:t>
            </a:r>
            <a:r>
              <a:rPr lang="en-US" sz="1600" baseline="-25000"/>
              <a:t>7</a:t>
            </a:r>
            <a:r>
              <a:rPr lang="en-US" sz="1600"/>
              <a:t> asphaltenes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5900280"/>
            <a:ext cx="3568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http://www.gasandoilresearch.com/asph.html</a:t>
            </a:r>
            <a:endParaRPr lang="en-US" sz="1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09800" y="60198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Jill Buckley, NMT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Compositional Grading Introduction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2484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dirty="0" smtClean="0"/>
              <a:t>                   			  </a:t>
            </a:r>
            <a:r>
              <a:rPr lang="en-US" sz="2400" dirty="0" smtClean="0"/>
              <a:t>  </a:t>
            </a:r>
          </a:p>
          <a:p>
            <a:pPr eaLnBrk="1" hangingPunct="1">
              <a:buNone/>
              <a:defRPr/>
            </a:pPr>
            <a:r>
              <a:rPr lang="en-US" dirty="0" smtClean="0"/>
              <a:t>							</a:t>
            </a:r>
            <a:endParaRPr lang="en-US" sz="3000" dirty="0" smtClean="0"/>
          </a:p>
          <a:p>
            <a:pPr eaLnBrk="1" hangingPunct="1">
              <a:buNone/>
              <a:defRPr/>
            </a:pPr>
            <a:r>
              <a:rPr lang="en-US" sz="3000" dirty="0" smtClean="0"/>
              <a:t>										</a:t>
            </a:r>
          </a:p>
          <a:p>
            <a:pPr>
              <a:buNone/>
              <a:defRPr/>
            </a:pPr>
            <a:r>
              <a:rPr lang="en-US" sz="3000" dirty="0" smtClean="0"/>
              <a:t>						 </a:t>
            </a:r>
          </a:p>
          <a:p>
            <a:pPr>
              <a:buNone/>
              <a:defRPr/>
            </a:pPr>
            <a:r>
              <a:rPr lang="en-US" sz="3000" dirty="0" smtClean="0"/>
              <a:t>			Used for:</a:t>
            </a:r>
          </a:p>
          <a:p>
            <a:pPr eaLnBrk="1" hangingPunct="1">
              <a:buNone/>
              <a:defRPr/>
            </a:pPr>
            <a:r>
              <a:rPr lang="en-US" sz="3000" dirty="0" smtClean="0"/>
              <a:t>						</a:t>
            </a:r>
            <a:endParaRPr lang="en-US" sz="2600" dirty="0" smtClean="0"/>
          </a:p>
          <a:p>
            <a:pPr eaLnBrk="1" hangingPunct="1">
              <a:buNone/>
              <a:defRPr/>
            </a:pPr>
            <a:r>
              <a:rPr lang="en-US" sz="2400" dirty="0" smtClean="0"/>
              <a:t>						</a:t>
            </a:r>
            <a:endParaRPr lang="en-US" sz="4000" dirty="0" smtClean="0"/>
          </a:p>
          <a:p>
            <a:pPr lvl="4" eaLnBrk="1" hangingPunct="1">
              <a:defRPr/>
            </a:pPr>
            <a:endParaRPr lang="en-US" dirty="0" smtClean="0"/>
          </a:p>
          <a:p>
            <a:pPr lvl="4" eaLnBrk="1" hangingPunct="1"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1050" dirty="0" smtClean="0">
                <a:cs typeface="Arial" pitchFamily="34" charset="0"/>
              </a:rPr>
              <a:t>                                                           </a:t>
            </a:r>
          </a:p>
          <a:p>
            <a:pPr algn="ctr">
              <a:buFontTx/>
              <a:buNone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FontTx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4648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343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15312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theoretical explanation –  Morris </a:t>
            </a:r>
            <a:r>
              <a:rPr lang="en-US" sz="2400" dirty="0" err="1" smtClean="0"/>
              <a:t>Muskat</a:t>
            </a:r>
            <a:r>
              <a:rPr lang="en-US" sz="2400" dirty="0" smtClean="0"/>
              <a:t>, 1930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191000" y="6565612"/>
            <a:ext cx="472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cs typeface="Times New Roman" pitchFamily="18" charset="0"/>
              </a:rPr>
              <a:t> Schulte, A.M., SPE Conference, 1980; September 21-25, SPE 9235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3200400"/>
            <a:ext cx="4343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smtClean="0"/>
              <a:t>Used for:			</a:t>
            </a:r>
          </a:p>
          <a:p>
            <a:pPr marL="514350" indent="-514350">
              <a:defRPr/>
            </a:pPr>
            <a:r>
              <a:rPr lang="en-US" sz="2600" dirty="0" smtClean="0"/>
              <a:t>1. To predict oil properties              		           with depth</a:t>
            </a:r>
          </a:p>
          <a:p>
            <a:pPr marL="514350" indent="-514350">
              <a:defRPr/>
            </a:pPr>
            <a:r>
              <a:rPr lang="en-US" sz="2600" dirty="0" smtClean="0"/>
              <a:t>2. Find out gas-oil contact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6324600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Muskat</a:t>
            </a:r>
            <a:r>
              <a:rPr lang="en-US" sz="1300" dirty="0" smtClean="0">
                <a:cs typeface="Times New Roman" pitchFamily="18" charset="0"/>
              </a:rPr>
              <a:t> M., Physical Review, 1930; 35:1384:1393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Reservoir Connectivity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u="sng" dirty="0" smtClean="0"/>
              <a:t>Tar Mat</a:t>
            </a:r>
          </a:p>
          <a:p>
            <a:pPr>
              <a:buNone/>
            </a:pPr>
            <a:r>
              <a:rPr lang="en-US" sz="2800" dirty="0" smtClean="0"/>
              <a:t>“ </a:t>
            </a:r>
            <a:r>
              <a:rPr lang="en-US" sz="2800" dirty="0" smtClean="0">
                <a:solidFill>
                  <a:srgbClr val="0070C0"/>
                </a:solidFill>
              </a:rPr>
              <a:t>The presence of a tar mat could not be inferred from the PVT behavior of the reservoir oil in the upper part of the reservoir </a:t>
            </a:r>
            <a:r>
              <a:rPr lang="en-US" sz="2800" dirty="0" smtClean="0"/>
              <a:t>“ </a:t>
            </a:r>
            <a:r>
              <a:rPr lang="en-US" sz="2600" dirty="0" smtClean="0"/>
              <a:t>– Hirschberg, A. JPT 1988; 40(1):89-94</a:t>
            </a:r>
            <a:endParaRPr lang="en-US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1287078"/>
            <a:ext cx="3657600" cy="282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Understanding reservoir connectivity helps in effective sweep of oil for a given number of wells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Pressure communication can be used only to understand compartmentalization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6553200"/>
            <a:ext cx="586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 smtClean="0"/>
              <a:t>Zao</a:t>
            </a:r>
            <a:r>
              <a:rPr lang="en-US" sz="1300" dirty="0" smtClean="0"/>
              <a:t>, J.Y., et al., Journal of Chemical &amp; Engineering Data, 2011; 56(4):1047-1058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bg1"/>
                </a:solidFill>
              </a:rPr>
              <a:t>PC-SAFT Modeling of Asphaltene PVT Behavior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685800"/>
          <a:ext cx="5943600" cy="312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" y="3810000"/>
          <a:ext cx="5314950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13716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Tahiti Field - </a:t>
            </a:r>
          </a:p>
          <a:p>
            <a:r>
              <a:rPr lang="en-US" sz="2400" dirty="0" smtClean="0"/>
              <a:t>Black Oil, </a:t>
            </a:r>
          </a:p>
          <a:p>
            <a:r>
              <a:rPr lang="en-US" sz="2400" dirty="0" smtClean="0"/>
              <a:t>Offshore, </a:t>
            </a:r>
          </a:p>
          <a:p>
            <a:r>
              <a:rPr lang="en-US" sz="2400" dirty="0" smtClean="0"/>
              <a:t>Gulf of Mexico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4958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Field –</a:t>
            </a:r>
          </a:p>
          <a:p>
            <a:r>
              <a:rPr lang="en-US" sz="2400" dirty="0" smtClean="0"/>
              <a:t>Light Oil,</a:t>
            </a:r>
          </a:p>
          <a:p>
            <a:r>
              <a:rPr lang="en-US" sz="2400" dirty="0" smtClean="0"/>
              <a:t>Onshore,</a:t>
            </a:r>
          </a:p>
          <a:p>
            <a:r>
              <a:rPr lang="en-US" sz="2400" dirty="0" smtClean="0"/>
              <a:t>Middle East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4648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Asphaltene Onset Pressure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867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Bubble Pressure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828800" y="4876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95800" y="57150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676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Precipitant – C1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2514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Precipitant – C2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819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Precipitant – C3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>
            <a:off x="4191000" y="1828801"/>
            <a:ext cx="304800" cy="1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86946" y="2896345"/>
            <a:ext cx="455710" cy="152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762501" y="3162300"/>
            <a:ext cx="228602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7800" y="6553200"/>
            <a:ext cx="3581400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/>
              <a:t>Panuganti, S.R. et al., Fuel, 2012; 93:658-669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850" dirty="0" smtClean="0">
                <a:solidFill>
                  <a:prstClr val="white"/>
                </a:solidFill>
                <a:ea typeface="+mn-ea"/>
                <a:cs typeface="+mn-cs"/>
              </a:rPr>
              <a:t>Isothermal Compositional Grading Algorithm</a:t>
            </a:r>
            <a:endParaRPr lang="en-US" sz="38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700087"/>
            <a:ext cx="60579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95600" y="6565612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smtClean="0"/>
              <a:t>Whitson, C.H., </a:t>
            </a:r>
            <a:r>
              <a:rPr lang="en-US" sz="1300" dirty="0" err="1" smtClean="0"/>
              <a:t>Belery</a:t>
            </a:r>
            <a:r>
              <a:rPr lang="en-US" sz="1300" dirty="0" smtClean="0"/>
              <a:t>, P., SPE 28000; 1994, 443-459 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700" dirty="0" smtClean="0">
                <a:solidFill>
                  <a:prstClr val="white"/>
                </a:solidFill>
                <a:ea typeface="+mn-ea"/>
                <a:cs typeface="+mn-cs"/>
              </a:rPr>
              <a:t>Verifying the Compositional Grading Algorithm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914400"/>
          <a:ext cx="6324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6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Tahiti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bg1"/>
                </a:solidFill>
              </a:rPr>
              <a:t>Verifying the Compositional Grading Algorithm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914400"/>
          <a:ext cx="6324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6001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800" dirty="0" smtClean="0"/>
              <a:t>Tahiti Field</a:t>
            </a:r>
          </a:p>
          <a:p>
            <a:pPr algn="ctr">
              <a:buNone/>
            </a:pPr>
            <a:r>
              <a:rPr lang="en-US" sz="3100" dirty="0" smtClean="0"/>
              <a:t>PC-SAFT prediction matches the field data, verifying the successful working of the compositional grading algorithm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928</Words>
  <Application>Microsoft Office PowerPoint</Application>
  <PresentationFormat>On-screen Show (4:3)</PresentationFormat>
  <Paragraphs>307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Slide 1</vt:lpstr>
      <vt:lpstr>Outline</vt:lpstr>
      <vt:lpstr>Fast Facts about Asphaltene</vt:lpstr>
      <vt:lpstr>Compositional Grading Introduction</vt:lpstr>
      <vt:lpstr>Motivation</vt:lpstr>
      <vt:lpstr>PC-SAFT Modeling of Asphaltene PVT Behavior</vt:lpstr>
      <vt:lpstr>Isothermal Compositional Grading Algorithm</vt:lpstr>
      <vt:lpstr>Verifying the Compositional Grading Algorithm</vt:lpstr>
      <vt:lpstr>Verifying the Compositional Grading Algorithm</vt:lpstr>
      <vt:lpstr>Asphaltene Grading</vt:lpstr>
      <vt:lpstr>Predicting Asphaltene Compositional Grading</vt:lpstr>
      <vt:lpstr>PC-SAFT Asphaltene Compositional Grading </vt:lpstr>
      <vt:lpstr>Predicting Asphaltene Compositional Grading </vt:lpstr>
      <vt:lpstr> Tar-mat</vt:lpstr>
      <vt:lpstr>Predicting Tar-mat Occurrence</vt:lpstr>
      <vt:lpstr>Tar-mat Analysis</vt:lpstr>
      <vt:lpstr>Asphaltene Compositional Gradient Isotherms</vt:lpstr>
      <vt:lpstr>Conclusion</vt:lpstr>
      <vt:lpstr>Future Release</vt:lpstr>
      <vt:lpstr>Predicted vs Experiment</vt:lpstr>
      <vt:lpstr>Predicted vs Experiment</vt:lpstr>
      <vt:lpstr>Acknowledgement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</dc:creator>
  <cp:lastModifiedBy>Sai</cp:lastModifiedBy>
  <cp:revision>67</cp:revision>
  <dcterms:created xsi:type="dcterms:W3CDTF">2006-08-16T00:00:00Z</dcterms:created>
  <dcterms:modified xsi:type="dcterms:W3CDTF">2012-04-23T16:30:56Z</dcterms:modified>
</cp:coreProperties>
</file>